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1" r:id="rId3"/>
    <p:sldId id="313" r:id="rId4"/>
    <p:sldId id="317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293" r:id="rId19"/>
    <p:sldId id="283" r:id="rId20"/>
    <p:sldId id="286" r:id="rId21"/>
    <p:sldId id="295" r:id="rId22"/>
    <p:sldId id="294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694FFF"/>
    <a:srgbClr val="666666"/>
    <a:srgbClr val="6247FF"/>
    <a:srgbClr val="CFD5EA"/>
    <a:srgbClr val="E9EBF5"/>
    <a:srgbClr val="939393"/>
    <a:srgbClr val="00DBDD"/>
    <a:srgbClr val="5271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DE10-8023-476A-9F2A-AD1290796F4A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B976C-F3DB-4AD4-B492-E02D4C0189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4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1181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264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9648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5971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478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010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998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212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Problemas de coordinación </a:t>
            </a:r>
          </a:p>
          <a:p>
            <a:r>
              <a:rPr lang="es-PE" dirty="0"/>
              <a:t>Agilidad</a:t>
            </a:r>
          </a:p>
          <a:p>
            <a:r>
              <a:rPr lang="es-PE" dirty="0"/>
              <a:t>Comprensión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593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790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979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6242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784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039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473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237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583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9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70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396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B976C-F3DB-4AD4-B492-E02D4C018962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561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2BE74-CCC6-476E-8D10-A23D11DC3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1B24B4-FD47-4B77-8218-E351DFDF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435772-A49C-4659-9F85-6CCEAEDC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35038-713C-40C0-9D3C-149E7767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FF9EF-DB60-4FC1-B09E-5596584A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007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BF01D-016E-4044-B612-C44E8D09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BA0635-D449-45D5-BB6B-F26A3765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6D13E-D5D4-4861-B24C-9FC0F71A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3211C-72D6-46AA-97BB-C8A50B85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6D076-AC8E-49E3-8E08-B4E2815D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272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00FAF5-6400-46AD-87F7-91539E51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C51460-17FC-4F37-80A8-DB9F3B7C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D15337-9D91-460C-809D-CF1C759B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F3C596-8B97-4437-92EB-3B742475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F1E453-6A15-45A7-8231-E7CF11D2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369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fld id="{00000000-1234-1234-1234-123412341234}" type="slidenum">
              <a:rPr lang="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5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77A62-B8AC-4C36-AA13-11485592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E789A-6491-4791-B7D1-87157F57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E1F6CC-407A-4E32-B5A8-A5681027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5B01AA-11B6-4643-B3B9-EDF92EB5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7CE53-80DE-4FF5-8688-A16331FC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193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A82A8-4AB9-4CE0-8C27-18E7988C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18156-FBDC-4FD9-8FCC-54E28782F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644E1C-5E97-4402-882D-C0FA3DCF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AE6FF-F51C-4F3E-8956-3C231AF6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696E6D-F59C-48E7-BE4E-A974BB14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919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15FD3-FF88-4FB0-BCE7-F91D70BE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D31DA-9D30-4DCD-A7F9-838CFBB88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B927D4-5776-4F99-8CA9-5B9244311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D2A85-EECA-476F-BEAA-24255FB6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7B735-A75F-465C-BC8D-5D6BA750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3509A2-0003-4F17-8AC1-CEE9B20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873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EA076-A8F5-4D27-BF2F-C601F31D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3C2D6C-C92C-4E0F-82F3-E6726D79A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3EF8B-B12A-4A5B-A35F-40D73023A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B88528-C933-4A25-B17F-2D5BB2330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B6B8CE-1094-4F62-8F1D-5967F59B9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14DE15-CB43-4989-A450-3FC884B3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3D7ED6-2AA7-4C37-BF58-FDF73BB3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2ED97B-D2D9-4C87-9E74-3C38B8AC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816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D9D3-51F8-4D0E-85E0-F22FE162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01D2AE-9334-44A9-85F3-1828A370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84E39D-5CE6-4534-A107-E23B4FC4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F1878F-3860-4738-BC4E-90587845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71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2B8B90-455C-482E-8410-6E85B219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CE457F-FC9C-46D5-81C7-13DD0D0A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944CB9-745B-4523-BBCB-4758CAFE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7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89433-FCEB-4ED7-A0E4-8860913C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4AFF12-8D64-4C90-A15E-D50CDB4A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481B55-C23D-4B4D-AABB-822E1CB8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6906DE-C349-4CB2-B950-0FE27508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6E9DA-AD97-48A0-8008-3FDBCF3C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2488D4-4588-4967-91E3-1F3925F4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872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E9C17-5649-4B3A-8D9B-0A5252E9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97D0EA-654F-4B9E-80BD-0F9CCB7A9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4E35A-01E6-4CC9-A64C-AC6EC964C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DBE98D-FA6F-4334-B6D0-7AC30CEA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CD9D37-0F1C-4B26-8EAF-6127C1C2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DAA292-D5E6-4A77-9943-21B36EF2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78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2ED22-E6A7-484F-B3EC-7E980459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C1BE7E-264A-4D78-860F-4ECA7A254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E2215-6815-45E5-8E5A-E01E0C583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F14D-DA04-456A-BD6D-93F851AD18D4}" type="datetimeFigureOut">
              <a:rPr lang="es-PE" smtClean="0"/>
              <a:t>12/06/2020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77239-F833-43EE-94C3-4044F30EE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DE51B-DFB1-49E4-AEAA-8AE4EB1C3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243F-7B72-48BE-85E7-460569D9EA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0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tagram.com/qualusmanager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hyperlink" Target="https://www.youtube.com/channel/UC-ipiP_dUm6BQeBA1hZCvV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acebook.com/qualus.pe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www.qualusmanager.com/" TargetMode="External"/><Relationship Id="rId10" Type="http://schemas.openxmlformats.org/officeDocument/2006/relationships/hyperlink" Target="http://www.linkedin.com/company/qualuscompany" TargetMode="External"/><Relationship Id="rId4" Type="http://schemas.openxmlformats.org/officeDocument/2006/relationships/hyperlink" Target="https://www.qualus.pe/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336CA8-DA3C-4F82-974E-C812F4E2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27" y="365696"/>
            <a:ext cx="4217945" cy="551700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031832"/>
            <a:ext cx="12192000" cy="826168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8BB255-537F-4C91-BEC3-77A85F18D6F6}"/>
              </a:ext>
            </a:extLst>
          </p:cNvPr>
          <p:cNvSpPr txBox="1"/>
          <p:nvPr/>
        </p:nvSpPr>
        <p:spPr>
          <a:xfrm>
            <a:off x="9111916" y="6267713"/>
            <a:ext cx="285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>
                <a:solidFill>
                  <a:schemeClr val="bg1"/>
                </a:solidFill>
              </a:rPr>
              <a:t>www.qualus.pe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8BB255-537F-4C91-BEC3-77A85F18D6F6}"/>
              </a:ext>
            </a:extLst>
          </p:cNvPr>
          <p:cNvSpPr txBox="1"/>
          <p:nvPr/>
        </p:nvSpPr>
        <p:spPr>
          <a:xfrm>
            <a:off x="199505" y="6267713"/>
            <a:ext cx="392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www.qualusmanager.com</a:t>
            </a:r>
          </a:p>
        </p:txBody>
      </p:sp>
    </p:spTree>
    <p:extLst>
      <p:ext uri="{BB962C8B-B14F-4D97-AF65-F5344CB8AC3E}">
        <p14:creationId xmlns:p14="http://schemas.microsoft.com/office/powerpoint/2010/main" val="172762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Google Shape;1328;p34">
            <a:extLst>
              <a:ext uri="{FF2B5EF4-FFF2-40B4-BE49-F238E27FC236}">
                <a16:creationId xmlns:a16="http://schemas.microsoft.com/office/drawing/2014/main" id="{DAC3022E-D957-452E-8918-D8641B38602C}"/>
              </a:ext>
            </a:extLst>
          </p:cNvPr>
          <p:cNvSpPr txBox="1">
            <a:spLocks/>
          </p:cNvSpPr>
          <p:nvPr/>
        </p:nvSpPr>
        <p:spPr>
          <a:xfrm flipH="1">
            <a:off x="817632" y="1204331"/>
            <a:ext cx="8707368" cy="517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800" u="sng" kern="0" dirty="0">
                <a:latin typeface="Montserrat" panose="00000500000000000000" pitchFamily="50" charset="0"/>
              </a:rPr>
              <a:t>Servicios profesionales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Consultoría, estudio legal, contable, agencias de marketing digital,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Dependen de horas del equipo.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Se cotiza por horas invertidas </a:t>
            </a:r>
            <a:r>
              <a:rPr lang="es-PE" sz="1800" kern="0" dirty="0">
                <a:latin typeface="Montserrat" panose="00000500000000000000" pitchFamily="50" charset="0"/>
                <a:sym typeface="Wingdings" panose="05000000000000000000" pitchFamily="2" charset="2"/>
              </a:rPr>
              <a:t> precio por hora.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  <a:sym typeface="Wingdings" panose="05000000000000000000" pitchFamily="2" charset="2"/>
              </a:rPr>
              <a:t>Precio diferenciado según miembros del equipo.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  <a:sym typeface="Wingdings" panose="05000000000000000000" pitchFamily="2" charset="2"/>
              </a:rPr>
              <a:t>No hay metodología específica.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  <a:sym typeface="Wingdings" panose="05000000000000000000" pitchFamily="2" charset="2"/>
              </a:rPr>
              <a:t>Curva de aprendizaje para determinar el precio.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Importante tener en cuenta para determinar precios: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# horas del equipo al mes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% de utilización de horas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Gasto total por sueldos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Otros gastos administrativos (alquileres, servicios, etc.)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000" kern="0" dirty="0">
              <a:latin typeface="Montserrat" panose="00000500000000000000" pitchFamily="50" charset="0"/>
            </a:endParaRPr>
          </a:p>
        </p:txBody>
      </p:sp>
      <p:pic>
        <p:nvPicPr>
          <p:cNvPr id="4" name="Gráfico 3" descr="Sala de juntas">
            <a:extLst>
              <a:ext uri="{FF2B5EF4-FFF2-40B4-BE49-F238E27FC236}">
                <a16:creationId xmlns:a16="http://schemas.microsoft.com/office/drawing/2014/main" id="{940D2922-D5E2-478C-8120-7E2D22670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9859" y="1904999"/>
            <a:ext cx="4071257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Google Shape;1328;p34">
            <a:extLst>
              <a:ext uri="{FF2B5EF4-FFF2-40B4-BE49-F238E27FC236}">
                <a16:creationId xmlns:a16="http://schemas.microsoft.com/office/drawing/2014/main" id="{DAC3022E-D957-452E-8918-D8641B38602C}"/>
              </a:ext>
            </a:extLst>
          </p:cNvPr>
          <p:cNvSpPr txBox="1">
            <a:spLocks/>
          </p:cNvSpPr>
          <p:nvPr/>
        </p:nvSpPr>
        <p:spPr>
          <a:xfrm flipH="1">
            <a:off x="817632" y="1204331"/>
            <a:ext cx="8707368" cy="264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800" u="sng" kern="0" dirty="0">
                <a:latin typeface="Montserrat" panose="00000500000000000000" pitchFamily="50" charset="0"/>
              </a:rPr>
              <a:t>Servicios profesionales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Ejemplo: Consultora estratégica – 1 ejecutivo y 2 analistas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Número de horas totales = 8 horas al día x 5 días a la semana x 4 semanas al mes = 160 horas al mes.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Supuesto: utilización del 75% del tiempo. 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Horas disponibles por miembro: (160 x 75%) = 120 horas al mes.  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Horas totales disponibles = 120 x 3 = 360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Gastos totales: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000" kern="0" dirty="0">
              <a:latin typeface="Montserrat" panose="00000500000000000000" pitchFamily="50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CAE44D0-61D4-4B0B-8468-48E6B0A25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56170"/>
              </p:ext>
            </p:extLst>
          </p:nvPr>
        </p:nvGraphicFramePr>
        <p:xfrm>
          <a:off x="3073400" y="4030653"/>
          <a:ext cx="5580743" cy="190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586">
                  <a:extLst>
                    <a:ext uri="{9D8B030D-6E8A-4147-A177-3AD203B41FA5}">
                      <a16:colId xmlns:a16="http://schemas.microsoft.com/office/drawing/2014/main" val="2302611829"/>
                    </a:ext>
                  </a:extLst>
                </a:gridCol>
                <a:gridCol w="1142388">
                  <a:extLst>
                    <a:ext uri="{9D8B030D-6E8A-4147-A177-3AD203B41FA5}">
                      <a16:colId xmlns:a16="http://schemas.microsoft.com/office/drawing/2014/main" val="168233954"/>
                    </a:ext>
                  </a:extLst>
                </a:gridCol>
                <a:gridCol w="1430385">
                  <a:extLst>
                    <a:ext uri="{9D8B030D-6E8A-4147-A177-3AD203B41FA5}">
                      <a16:colId xmlns:a16="http://schemas.microsoft.com/office/drawing/2014/main" val="961595080"/>
                    </a:ext>
                  </a:extLst>
                </a:gridCol>
                <a:gridCol w="1670384">
                  <a:extLst>
                    <a:ext uri="{9D8B030D-6E8A-4147-A177-3AD203B41FA5}">
                      <a16:colId xmlns:a16="http://schemas.microsoft.com/office/drawing/2014/main" val="1563676271"/>
                    </a:ext>
                  </a:extLst>
                </a:gridCol>
              </a:tblGrid>
              <a:tr h="317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Concepto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Cantidad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1177371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Sueldo ejecutivo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10,000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10,000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6673593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Sueldo analista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6,000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12,000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9577776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Alquiler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5,000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5,000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2466118"/>
                  </a:ext>
                </a:extLst>
              </a:tr>
              <a:tr h="3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Otros G. </a:t>
                      </a:r>
                      <a:r>
                        <a:rPr lang="es-PE" sz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</a:t>
                      </a: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3,000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3,000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9566194"/>
                  </a:ext>
                </a:extLst>
              </a:tr>
              <a:tr h="3170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Gastos totales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30,000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557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6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Google Shape;1328;p34">
            <a:extLst>
              <a:ext uri="{FF2B5EF4-FFF2-40B4-BE49-F238E27FC236}">
                <a16:creationId xmlns:a16="http://schemas.microsoft.com/office/drawing/2014/main" id="{DAC3022E-D957-452E-8918-D8641B38602C}"/>
              </a:ext>
            </a:extLst>
          </p:cNvPr>
          <p:cNvSpPr txBox="1">
            <a:spLocks/>
          </p:cNvSpPr>
          <p:nvPr/>
        </p:nvSpPr>
        <p:spPr>
          <a:xfrm flipH="1">
            <a:off x="817632" y="1204330"/>
            <a:ext cx="7020082" cy="494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800" u="sng" kern="0" dirty="0">
                <a:latin typeface="Montserrat" panose="00000500000000000000" pitchFamily="50" charset="0"/>
              </a:rPr>
              <a:t>Servicios profesionales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Ejemplo: Consultora estratégica – 1 ejecutivo y 2 analistas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Punto de equilibrio: ni ganar ni perder dinero.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Precio mínimo por hora: 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Se puede diferenciar el precio según experiencia del equipo: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400" kern="0" dirty="0">
              <a:latin typeface="Montserrat" panose="00000500000000000000" pitchFamily="50" charset="0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42,000 de ingresos – 30,000 de gastos  = </a:t>
            </a:r>
            <a:r>
              <a:rPr lang="es-PE" sz="1400" b="1" kern="0" dirty="0">
                <a:latin typeface="Montserrat" panose="00000500000000000000" pitchFamily="50" charset="0"/>
              </a:rPr>
              <a:t>S/ 12,000 de Utilidad Antes de Impuestos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1A7E927B-ED32-41FE-BA78-9FA12770CADC}"/>
                  </a:ext>
                </a:extLst>
              </p:cNvPr>
              <p:cNvSpPr/>
              <p:nvPr/>
            </p:nvSpPr>
            <p:spPr>
              <a:xfrm>
                <a:off x="1475648" y="2931939"/>
                <a:ext cx="447526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𝑷𝒓𝒆𝒄𝒊𝒐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4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PE" sz="14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𝒏𝒊𝒎𝒐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4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𝒑𝒐𝒓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4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𝒉𝒐𝒓𝒂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PE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400" b="1" i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s-PE" sz="1400" b="1" i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PE" sz="1400" b="1" i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s-PE" sz="1400" b="1" i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s-PE" sz="14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14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𝑰𝑮𝑽</m:t>
                      </m:r>
                    </m:oMath>
                  </m:oMathPara>
                </a14:m>
                <a:endParaRPr lang="es-PE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1A7E927B-ED32-41FE-BA78-9FA12770C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48" y="2931939"/>
                <a:ext cx="4475264" cy="497059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498F12D-5C26-40F5-BDB5-2E79A35D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15960"/>
              </p:ext>
            </p:extLst>
          </p:nvPr>
        </p:nvGraphicFramePr>
        <p:xfrm>
          <a:off x="1475648" y="4020152"/>
          <a:ext cx="4890712" cy="134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969">
                  <a:extLst>
                    <a:ext uri="{9D8B030D-6E8A-4147-A177-3AD203B41FA5}">
                      <a16:colId xmlns:a16="http://schemas.microsoft.com/office/drawing/2014/main" val="536203756"/>
                    </a:ext>
                  </a:extLst>
                </a:gridCol>
                <a:gridCol w="687549">
                  <a:extLst>
                    <a:ext uri="{9D8B030D-6E8A-4147-A177-3AD203B41FA5}">
                      <a16:colId xmlns:a16="http://schemas.microsoft.com/office/drawing/2014/main" val="1860109295"/>
                    </a:ext>
                  </a:extLst>
                </a:gridCol>
                <a:gridCol w="824641">
                  <a:extLst>
                    <a:ext uri="{9D8B030D-6E8A-4147-A177-3AD203B41FA5}">
                      <a16:colId xmlns:a16="http://schemas.microsoft.com/office/drawing/2014/main" val="127860629"/>
                    </a:ext>
                  </a:extLst>
                </a:gridCol>
                <a:gridCol w="1074493">
                  <a:extLst>
                    <a:ext uri="{9D8B030D-6E8A-4147-A177-3AD203B41FA5}">
                      <a16:colId xmlns:a16="http://schemas.microsoft.com/office/drawing/2014/main" val="2100533007"/>
                    </a:ext>
                  </a:extLst>
                </a:gridCol>
                <a:gridCol w="1618060">
                  <a:extLst>
                    <a:ext uri="{9D8B030D-6E8A-4147-A177-3AD203B41FA5}">
                      <a16:colId xmlns:a16="http://schemas.microsoft.com/office/drawing/2014/main" val="2159837947"/>
                    </a:ext>
                  </a:extLst>
                </a:gridCol>
              </a:tblGrid>
              <a:tr h="33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Puesto</a:t>
                      </a:r>
                      <a:endParaRPr lang="es-PE" sz="12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Cantidad</a:t>
                      </a:r>
                      <a:endParaRPr lang="es-PE" sz="12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Horas disp.</a:t>
                      </a:r>
                      <a:endParaRPr lang="es-PE" sz="12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por hora</a:t>
                      </a:r>
                      <a:endParaRPr lang="es-PE" sz="12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Ingreso mensual</a:t>
                      </a:r>
                      <a:endParaRPr lang="es-PE" sz="12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6771257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Ejecutivo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   150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  18,000 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7737002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   100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  24,000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8426948"/>
                  </a:ext>
                </a:extLst>
              </a:tr>
              <a:tr h="335996">
                <a:tc gridSpan="4"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latin typeface="Montserrat" panose="0000050000000000000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  42,000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61298671"/>
                  </a:ext>
                </a:extLst>
              </a:tr>
            </a:tbl>
          </a:graphicData>
        </a:graphic>
      </p:graphicFrame>
      <p:pic>
        <p:nvPicPr>
          <p:cNvPr id="7" name="Gráfico 6" descr="Gráfico de barras con tendencia alcista">
            <a:extLst>
              <a:ext uri="{FF2B5EF4-FFF2-40B4-BE49-F238E27FC236}">
                <a16:creationId xmlns:a16="http://schemas.microsoft.com/office/drawing/2014/main" id="{E9B9DDF0-FE88-4A4F-B883-1969A73BF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142514" y="2543062"/>
            <a:ext cx="2646002" cy="22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Google Shape;1328;p34">
            <a:extLst>
              <a:ext uri="{FF2B5EF4-FFF2-40B4-BE49-F238E27FC236}">
                <a16:creationId xmlns:a16="http://schemas.microsoft.com/office/drawing/2014/main" id="{DAC3022E-D957-452E-8918-D8641B38602C}"/>
              </a:ext>
            </a:extLst>
          </p:cNvPr>
          <p:cNvSpPr txBox="1">
            <a:spLocks/>
          </p:cNvSpPr>
          <p:nvPr/>
        </p:nvSpPr>
        <p:spPr>
          <a:xfrm flipH="1">
            <a:off x="817632" y="1204330"/>
            <a:ext cx="8707368" cy="311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800" u="sng" kern="0" dirty="0">
                <a:latin typeface="Montserrat" panose="00000500000000000000" pitchFamily="50" charset="0"/>
              </a:rPr>
              <a:t>SaaS (Software as a </a:t>
            </a:r>
            <a:r>
              <a:rPr lang="es-PE" sz="1800" u="sng" kern="0" dirty="0" err="1">
                <a:latin typeface="Montserrat" panose="00000500000000000000" pitchFamily="50" charset="0"/>
              </a:rPr>
              <a:t>Service</a:t>
            </a:r>
            <a:r>
              <a:rPr lang="es-PE" sz="1800" u="sng" kern="0" dirty="0">
                <a:latin typeface="Montserrat" panose="00000500000000000000" pitchFamily="50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Impulsados por avances tecnológicos.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Software como servicio a personas o empresas.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Precios no relacionados a costos: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Inversión inicial alta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400" kern="0" dirty="0">
                <a:latin typeface="Montserrat" panose="00000500000000000000" pitchFamily="50" charset="0"/>
              </a:rPr>
              <a:t>Bajos costos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Importante: comparar servicio ofrecido vs competencia y sus precios.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Diferentes métodos de </a:t>
            </a:r>
            <a:r>
              <a:rPr lang="es-PE" sz="1600" kern="0" dirty="0" err="1">
                <a:latin typeface="Montserrat" panose="00000500000000000000" pitchFamily="50" charset="0"/>
              </a:rPr>
              <a:t>pricing</a:t>
            </a:r>
            <a:r>
              <a:rPr lang="es-PE" sz="1600" kern="0" dirty="0">
                <a:latin typeface="Montserrat" panose="00000500000000000000" pitchFamily="50" charset="0"/>
              </a:rPr>
              <a:t>:</a:t>
            </a:r>
          </a:p>
        </p:txBody>
      </p:sp>
      <p:sp>
        <p:nvSpPr>
          <p:cNvPr id="10" name="Google Shape;2593;p48">
            <a:extLst>
              <a:ext uri="{FF2B5EF4-FFF2-40B4-BE49-F238E27FC236}">
                <a16:creationId xmlns:a16="http://schemas.microsoft.com/office/drawing/2014/main" id="{49098E62-7E23-4220-BC51-E5BDD547D45D}"/>
              </a:ext>
            </a:extLst>
          </p:cNvPr>
          <p:cNvSpPr txBox="1">
            <a:spLocks/>
          </p:cNvSpPr>
          <p:nvPr/>
        </p:nvSpPr>
        <p:spPr>
          <a:xfrm flipH="1">
            <a:off x="963984" y="4321629"/>
            <a:ext cx="2460172" cy="5999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6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Freemium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EF2D5E4-4513-4630-874B-816A1275B907}"/>
              </a:ext>
            </a:extLst>
          </p:cNvPr>
          <p:cNvCxnSpPr>
            <a:cxnSpLocks/>
          </p:cNvCxnSpPr>
          <p:nvPr/>
        </p:nvCxnSpPr>
        <p:spPr>
          <a:xfrm>
            <a:off x="3852677" y="4441371"/>
            <a:ext cx="0" cy="1744478"/>
          </a:xfrm>
          <a:prstGeom prst="line">
            <a:avLst/>
          </a:prstGeom>
          <a:ln w="38100">
            <a:solidFill>
              <a:srgbClr val="69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593;p48">
            <a:extLst>
              <a:ext uri="{FF2B5EF4-FFF2-40B4-BE49-F238E27FC236}">
                <a16:creationId xmlns:a16="http://schemas.microsoft.com/office/drawing/2014/main" id="{39F86322-45C0-431A-AAAF-FAA6E863AA1B}"/>
              </a:ext>
            </a:extLst>
          </p:cNvPr>
          <p:cNvSpPr txBox="1">
            <a:spLocks/>
          </p:cNvSpPr>
          <p:nvPr/>
        </p:nvSpPr>
        <p:spPr>
          <a:xfrm flipH="1">
            <a:off x="4445940" y="4321629"/>
            <a:ext cx="2460172" cy="5999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6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Prueba gratis</a:t>
            </a:r>
          </a:p>
        </p:txBody>
      </p:sp>
      <p:sp>
        <p:nvSpPr>
          <p:cNvPr id="14" name="Google Shape;1328;p34">
            <a:extLst>
              <a:ext uri="{FF2B5EF4-FFF2-40B4-BE49-F238E27FC236}">
                <a16:creationId xmlns:a16="http://schemas.microsoft.com/office/drawing/2014/main" id="{C1E6D8C8-982B-4B58-BC50-5830C3981173}"/>
              </a:ext>
            </a:extLst>
          </p:cNvPr>
          <p:cNvSpPr txBox="1">
            <a:spLocks/>
          </p:cNvSpPr>
          <p:nvPr/>
        </p:nvSpPr>
        <p:spPr>
          <a:xfrm flipH="1">
            <a:off x="-152401" y="4712520"/>
            <a:ext cx="3733799" cy="141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200" kern="0" dirty="0">
                <a:latin typeface="Montserrat" panose="00000500000000000000" pitchFamily="50" charset="0"/>
              </a:rPr>
              <a:t>Uso gratis </a:t>
            </a:r>
            <a:r>
              <a:rPr lang="es-PE" sz="1200" kern="0" dirty="0">
                <a:latin typeface="Montserrat" panose="00000500000000000000" pitchFamily="50" charset="0"/>
                <a:sym typeface="Wingdings" panose="05000000000000000000" pitchFamily="2" charset="2"/>
              </a:rPr>
              <a:t> </a:t>
            </a:r>
            <a:r>
              <a:rPr lang="es-PE" sz="1200" kern="0" dirty="0">
                <a:latin typeface="Montserrat" panose="00000500000000000000" pitchFamily="50" charset="0"/>
              </a:rPr>
              <a:t>ciertas funciones o capacidad.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200" kern="0" dirty="0">
                <a:latin typeface="Montserrat" panose="00000500000000000000" pitchFamily="50" charset="0"/>
              </a:rPr>
              <a:t>Uso mejor: suscripción.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ACF6DB5-0271-4FF7-B76D-10548A785F84}"/>
              </a:ext>
            </a:extLst>
          </p:cNvPr>
          <p:cNvCxnSpPr>
            <a:cxnSpLocks/>
          </p:cNvCxnSpPr>
          <p:nvPr/>
        </p:nvCxnSpPr>
        <p:spPr>
          <a:xfrm>
            <a:off x="7862247" y="4441371"/>
            <a:ext cx="0" cy="1744478"/>
          </a:xfrm>
          <a:prstGeom prst="line">
            <a:avLst/>
          </a:prstGeom>
          <a:ln w="38100">
            <a:solidFill>
              <a:srgbClr val="69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593;p48">
            <a:extLst>
              <a:ext uri="{FF2B5EF4-FFF2-40B4-BE49-F238E27FC236}">
                <a16:creationId xmlns:a16="http://schemas.microsoft.com/office/drawing/2014/main" id="{BFD0B8D2-B422-41E4-9E80-AB7C14C4CD3E}"/>
              </a:ext>
            </a:extLst>
          </p:cNvPr>
          <p:cNvSpPr txBox="1">
            <a:spLocks/>
          </p:cNvSpPr>
          <p:nvPr/>
        </p:nvSpPr>
        <p:spPr>
          <a:xfrm flipH="1">
            <a:off x="8550488" y="4321629"/>
            <a:ext cx="2460172" cy="5999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6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Gratis</a:t>
            </a:r>
          </a:p>
        </p:txBody>
      </p:sp>
      <p:sp>
        <p:nvSpPr>
          <p:cNvPr id="17" name="Google Shape;1328;p34">
            <a:extLst>
              <a:ext uri="{FF2B5EF4-FFF2-40B4-BE49-F238E27FC236}">
                <a16:creationId xmlns:a16="http://schemas.microsoft.com/office/drawing/2014/main" id="{64B03C52-DAC9-4B85-8EB2-8FF29F8C8BC4}"/>
              </a:ext>
            </a:extLst>
          </p:cNvPr>
          <p:cNvSpPr txBox="1">
            <a:spLocks/>
          </p:cNvSpPr>
          <p:nvPr/>
        </p:nvSpPr>
        <p:spPr>
          <a:xfrm flipH="1">
            <a:off x="3808783" y="4712520"/>
            <a:ext cx="3733799" cy="141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200" kern="0" dirty="0">
                <a:latin typeface="Montserrat" panose="00000500000000000000" pitchFamily="50" charset="0"/>
              </a:rPr>
              <a:t>Acceso gratis por determinado tiempo.</a:t>
            </a:r>
          </a:p>
        </p:txBody>
      </p:sp>
      <p:sp>
        <p:nvSpPr>
          <p:cNvPr id="18" name="Google Shape;1328;p34">
            <a:extLst>
              <a:ext uri="{FF2B5EF4-FFF2-40B4-BE49-F238E27FC236}">
                <a16:creationId xmlns:a16="http://schemas.microsoft.com/office/drawing/2014/main" id="{8EFD4236-D2D6-4EBD-B430-9FE62DD0921B}"/>
              </a:ext>
            </a:extLst>
          </p:cNvPr>
          <p:cNvSpPr txBox="1">
            <a:spLocks/>
          </p:cNvSpPr>
          <p:nvPr/>
        </p:nvSpPr>
        <p:spPr>
          <a:xfrm flipH="1">
            <a:off x="7685313" y="4712520"/>
            <a:ext cx="4201879" cy="141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200" kern="0" dirty="0">
                <a:latin typeface="Montserrat" panose="00000500000000000000" pitchFamily="50" charset="0"/>
              </a:rPr>
              <a:t>Sin costo para usuario.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200" kern="0" dirty="0">
                <a:latin typeface="Montserrat" panose="00000500000000000000" pitchFamily="50" charset="0"/>
              </a:rPr>
              <a:t>Generan ingresos por otras fuentes (publicidad).</a:t>
            </a:r>
          </a:p>
        </p:txBody>
      </p:sp>
      <p:pic>
        <p:nvPicPr>
          <p:cNvPr id="1026" name="Picture 2" descr="El primer logo de Spotify tenía ondas de música que salían de la &quot;O&quot;">
            <a:extLst>
              <a:ext uri="{FF2B5EF4-FFF2-40B4-BE49-F238E27FC236}">
                <a16:creationId xmlns:a16="http://schemas.microsoft.com/office/drawing/2014/main" id="{01CECA3D-98C1-4305-8AFD-3F391C391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7521" r="63514" b="28237"/>
          <a:stretch/>
        </p:blipFill>
        <p:spPr bwMode="auto">
          <a:xfrm>
            <a:off x="1022391" y="5534247"/>
            <a:ext cx="752405" cy="7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ube | Desain logo">
            <a:extLst>
              <a:ext uri="{FF2B5EF4-FFF2-40B4-BE49-F238E27FC236}">
                <a16:creationId xmlns:a16="http://schemas.microsoft.com/office/drawing/2014/main" id="{D60F7144-8A32-4751-9847-556B3220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70" y="5474494"/>
            <a:ext cx="863131" cy="8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21620C8-E3ED-4EAC-9CED-DC25A50BB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87" y="5205543"/>
            <a:ext cx="897100" cy="1173393"/>
          </a:xfrm>
          <a:prstGeom prst="rect">
            <a:avLst/>
          </a:prstGeom>
        </p:spPr>
      </p:pic>
      <p:pic>
        <p:nvPicPr>
          <p:cNvPr id="1030" name="Picture 6" descr="Netflix-Logo-png">
            <a:extLst>
              <a:ext uri="{FF2B5EF4-FFF2-40B4-BE49-F238E27FC236}">
                <a16:creationId xmlns:a16="http://schemas.microsoft.com/office/drawing/2014/main" id="{888EB778-1F90-451D-85EB-25637E9D5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5" t="7300" r="26719" b="7588"/>
          <a:stretch/>
        </p:blipFill>
        <p:spPr bwMode="auto">
          <a:xfrm>
            <a:off x="6122495" y="5360673"/>
            <a:ext cx="569972" cy="8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mail - Iconos gratis de logo">
            <a:extLst>
              <a:ext uri="{FF2B5EF4-FFF2-40B4-BE49-F238E27FC236}">
                <a16:creationId xmlns:a16="http://schemas.microsoft.com/office/drawing/2014/main" id="{FDF4A70F-95C4-4622-AEA8-B286AF57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028" y="5467105"/>
            <a:ext cx="1517718" cy="7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aS-icon - Our Energy">
            <a:extLst>
              <a:ext uri="{FF2B5EF4-FFF2-40B4-BE49-F238E27FC236}">
                <a16:creationId xmlns:a16="http://schemas.microsoft.com/office/drawing/2014/main" id="{7AA65CBA-F30D-4B03-83B1-27B21AAC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31" y="1377799"/>
            <a:ext cx="2574527" cy="271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7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Productos y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5C32FFE-FFAD-405A-A733-8AD1FBDCC709}"/>
              </a:ext>
            </a:extLst>
          </p:cNvPr>
          <p:cNvSpPr/>
          <p:nvPr/>
        </p:nvSpPr>
        <p:spPr>
          <a:xfrm>
            <a:off x="4410950" y="1204332"/>
            <a:ext cx="2046514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Productos y servicios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6A482418-8595-40F6-8DDF-30F4A505236C}"/>
              </a:ext>
            </a:extLst>
          </p:cNvPr>
          <p:cNvSpPr/>
          <p:nvPr/>
        </p:nvSpPr>
        <p:spPr>
          <a:xfrm>
            <a:off x="1747006" y="2185318"/>
            <a:ext cx="1488281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Producto + </a:t>
            </a:r>
            <a:r>
              <a:rPr lang="es-P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  <a:endParaRPr lang="es-P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4999ACB3-58F4-4E6C-9BD6-5B28BCECD3E7}"/>
              </a:ext>
            </a:extLst>
          </p:cNvPr>
          <p:cNvSpPr/>
          <p:nvPr/>
        </p:nvSpPr>
        <p:spPr>
          <a:xfrm>
            <a:off x="7284779" y="2185318"/>
            <a:ext cx="1671936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Restaurantes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1E38354E-8D3E-4419-8727-DAAEA738A21A}"/>
              </a:ext>
            </a:extLst>
          </p:cNvPr>
          <p:cNvCxnSpPr>
            <a:stCxn id="2" idx="2"/>
            <a:endCxn id="36" idx="0"/>
          </p:cNvCxnSpPr>
          <p:nvPr/>
        </p:nvCxnSpPr>
        <p:spPr>
          <a:xfrm rot="5400000">
            <a:off x="3756592" y="507703"/>
            <a:ext cx="412170" cy="29430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B98688DE-9C03-4394-A5E5-E0ECF01097BF}"/>
              </a:ext>
            </a:extLst>
          </p:cNvPr>
          <p:cNvCxnSpPr>
            <a:cxnSpLocks/>
            <a:stCxn id="2" idx="2"/>
            <a:endCxn id="47" idx="0"/>
          </p:cNvCxnSpPr>
          <p:nvPr/>
        </p:nvCxnSpPr>
        <p:spPr>
          <a:xfrm rot="16200000" flipH="1">
            <a:off x="6571392" y="635963"/>
            <a:ext cx="412170" cy="2686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4F0ACAD1-0D85-4FA6-81BB-4CFFACF45054}"/>
              </a:ext>
            </a:extLst>
          </p:cNvPr>
          <p:cNvSpPr/>
          <p:nvPr/>
        </p:nvSpPr>
        <p:spPr>
          <a:xfrm>
            <a:off x="1747005" y="3101518"/>
            <a:ext cx="1488281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Precios y márgenes por separado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19E079B5-52B1-419D-926D-A3A56B8BAB7F}"/>
              </a:ext>
            </a:extLst>
          </p:cNvPr>
          <p:cNvSpPr/>
          <p:nvPr/>
        </p:nvSpPr>
        <p:spPr>
          <a:xfrm>
            <a:off x="942157" y="3958998"/>
            <a:ext cx="1488281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Producto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C8EB476C-5678-4DF1-B9EE-485E389B46FE}"/>
              </a:ext>
            </a:extLst>
          </p:cNvPr>
          <p:cNvSpPr/>
          <p:nvPr/>
        </p:nvSpPr>
        <p:spPr>
          <a:xfrm>
            <a:off x="2552328" y="3962114"/>
            <a:ext cx="1488281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de entrega (</a:t>
            </a:r>
            <a:r>
              <a:rPr lang="es-P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F34891C-7F77-453E-9C1C-5C62AD57275A}"/>
              </a:ext>
            </a:extLst>
          </p:cNvPr>
          <p:cNvCxnSpPr>
            <a:stCxn id="36" idx="2"/>
            <a:endCxn id="45" idx="0"/>
          </p:cNvCxnSpPr>
          <p:nvPr/>
        </p:nvCxnSpPr>
        <p:spPr>
          <a:xfrm flipH="1">
            <a:off x="2491146" y="2754134"/>
            <a:ext cx="1" cy="34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69C03F94-5034-42CC-B09B-63F6BEB3DDAC}"/>
              </a:ext>
            </a:extLst>
          </p:cNvPr>
          <p:cNvCxnSpPr>
            <a:stCxn id="45" idx="2"/>
            <a:endCxn id="48" idx="0"/>
          </p:cNvCxnSpPr>
          <p:nvPr/>
        </p:nvCxnSpPr>
        <p:spPr>
          <a:xfrm rot="5400000">
            <a:off x="1944390" y="3412242"/>
            <a:ext cx="288664" cy="8048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1B03E973-F295-4CAE-87D6-51984C7AB8A1}"/>
              </a:ext>
            </a:extLst>
          </p:cNvPr>
          <p:cNvCxnSpPr>
            <a:cxnSpLocks/>
            <a:stCxn id="45" idx="2"/>
            <a:endCxn id="50" idx="0"/>
          </p:cNvCxnSpPr>
          <p:nvPr/>
        </p:nvCxnSpPr>
        <p:spPr>
          <a:xfrm rot="16200000" flipH="1">
            <a:off x="2747917" y="3413562"/>
            <a:ext cx="291780" cy="8053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D9B9574B-CC79-4517-B134-8847298FE8B9}"/>
              </a:ext>
            </a:extLst>
          </p:cNvPr>
          <p:cNvSpPr/>
          <p:nvPr/>
        </p:nvSpPr>
        <p:spPr>
          <a:xfrm>
            <a:off x="5658255" y="4142242"/>
            <a:ext cx="1113975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 platos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7F06B904-7B9F-4876-B375-34ABFF778AA5}"/>
              </a:ext>
            </a:extLst>
          </p:cNvPr>
          <p:cNvSpPr/>
          <p:nvPr/>
        </p:nvSpPr>
        <p:spPr>
          <a:xfrm>
            <a:off x="6985394" y="4142241"/>
            <a:ext cx="1113975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Hallar costos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49D67542-4CBD-4258-9682-F2460FC08553}"/>
              </a:ext>
            </a:extLst>
          </p:cNvPr>
          <p:cNvSpPr/>
          <p:nvPr/>
        </p:nvSpPr>
        <p:spPr>
          <a:xfrm>
            <a:off x="8312533" y="4142240"/>
            <a:ext cx="1113975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Determinar precio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6EA4C314-7853-428E-A8F6-2666270DFC2B}"/>
              </a:ext>
            </a:extLst>
          </p:cNvPr>
          <p:cNvSpPr/>
          <p:nvPr/>
        </p:nvSpPr>
        <p:spPr>
          <a:xfrm>
            <a:off x="9639672" y="4142239"/>
            <a:ext cx="1113975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Mapear todos los gastos</a:t>
            </a: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25B1F841-2B72-47B9-BD99-BC3DF4E70900}"/>
              </a:ext>
            </a:extLst>
          </p:cNvPr>
          <p:cNvSpPr/>
          <p:nvPr/>
        </p:nvSpPr>
        <p:spPr>
          <a:xfrm>
            <a:off x="7284789" y="3112398"/>
            <a:ext cx="1671926" cy="568816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Pricing</a:t>
            </a: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combinación precios y servicios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9221079-016E-4919-A48A-6550BE9DE0F8}"/>
              </a:ext>
            </a:extLst>
          </p:cNvPr>
          <p:cNvSpPr txBox="1"/>
          <p:nvPr/>
        </p:nvSpPr>
        <p:spPr>
          <a:xfrm>
            <a:off x="9426508" y="4914457"/>
            <a:ext cx="1548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Tener en cuenta: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E481146-A72C-4193-9DEF-62E76F215D5F}"/>
              </a:ext>
            </a:extLst>
          </p:cNvPr>
          <p:cNvSpPr txBox="1"/>
          <p:nvPr/>
        </p:nvSpPr>
        <p:spPr>
          <a:xfrm>
            <a:off x="9639672" y="5373374"/>
            <a:ext cx="154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Ubicación  de local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CDDFE05-65C3-48E9-A1B2-60142F515065}"/>
              </a:ext>
            </a:extLst>
          </p:cNvPr>
          <p:cNvSpPr txBox="1"/>
          <p:nvPr/>
        </p:nvSpPr>
        <p:spPr>
          <a:xfrm>
            <a:off x="9639672" y="5669544"/>
            <a:ext cx="154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Tamaño de local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6F68E86-AB56-45FE-B12D-3CA9FCB0D681}"/>
              </a:ext>
            </a:extLst>
          </p:cNvPr>
          <p:cNvSpPr txBox="1"/>
          <p:nvPr/>
        </p:nvSpPr>
        <p:spPr>
          <a:xfrm>
            <a:off x="5525328" y="3910375"/>
            <a:ext cx="141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accent1">
                    <a:lumMod val="75000"/>
                  </a:schemeClr>
                </a:solidFill>
              </a:rPr>
              <a:t>Paso 1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1884CA0-C616-4E56-85AC-5DFC2BC4E6DF}"/>
              </a:ext>
            </a:extLst>
          </p:cNvPr>
          <p:cNvSpPr txBox="1"/>
          <p:nvPr/>
        </p:nvSpPr>
        <p:spPr>
          <a:xfrm>
            <a:off x="6852467" y="3907214"/>
            <a:ext cx="141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accent1">
                    <a:lumMod val="75000"/>
                  </a:schemeClr>
                </a:solidFill>
              </a:rPr>
              <a:t>Paso 2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C040AEB9-48A7-4CC9-A029-2D9652754D07}"/>
              </a:ext>
            </a:extLst>
          </p:cNvPr>
          <p:cNvSpPr txBox="1"/>
          <p:nvPr/>
        </p:nvSpPr>
        <p:spPr>
          <a:xfrm>
            <a:off x="8179606" y="3901315"/>
            <a:ext cx="141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accent1">
                    <a:lumMod val="75000"/>
                  </a:schemeClr>
                </a:solidFill>
              </a:rPr>
              <a:t>Paso 3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3E7E7AD-0CE1-4216-9A13-36D70013BBE3}"/>
              </a:ext>
            </a:extLst>
          </p:cNvPr>
          <p:cNvCxnSpPr>
            <a:stCxn id="47" idx="2"/>
            <a:endCxn id="63" idx="0"/>
          </p:cNvCxnSpPr>
          <p:nvPr/>
        </p:nvCxnSpPr>
        <p:spPr>
          <a:xfrm>
            <a:off x="8120747" y="2754134"/>
            <a:ext cx="5" cy="35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C65E768C-4FDD-4907-BAF9-FEFF00E2A42A}"/>
              </a:ext>
            </a:extLst>
          </p:cNvPr>
          <p:cNvCxnSpPr>
            <a:cxnSpLocks/>
            <a:stCxn id="63" idx="2"/>
            <a:endCxn id="56" idx="1"/>
          </p:cNvCxnSpPr>
          <p:nvPr/>
        </p:nvCxnSpPr>
        <p:spPr>
          <a:xfrm rot="5400000">
            <a:off x="6516786" y="2822684"/>
            <a:ext cx="745436" cy="2462497"/>
          </a:xfrm>
          <a:prstGeom prst="bentConnector4">
            <a:avLst>
              <a:gd name="adj1" fmla="val 30923"/>
              <a:gd name="adj2" fmla="val 1092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C45D41D-BF6F-4D8F-9F62-28A37AF1F8AC}"/>
              </a:ext>
            </a:extLst>
          </p:cNvPr>
          <p:cNvCxnSpPr>
            <a:stCxn id="56" idx="3"/>
            <a:endCxn id="58" idx="1"/>
          </p:cNvCxnSpPr>
          <p:nvPr/>
        </p:nvCxnSpPr>
        <p:spPr>
          <a:xfrm flipV="1">
            <a:off x="6772230" y="4426649"/>
            <a:ext cx="213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CCF19E80-F61B-4E7B-A2B5-FA1FD4252A20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 flipV="1">
            <a:off x="8099369" y="4426648"/>
            <a:ext cx="213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1E80F895-F5E1-46D3-BD92-85B0576413B4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 flipV="1">
            <a:off x="9426508" y="4426647"/>
            <a:ext cx="213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85">
            <a:extLst>
              <a:ext uri="{FF2B5EF4-FFF2-40B4-BE49-F238E27FC236}">
                <a16:creationId xmlns:a16="http://schemas.microsoft.com/office/drawing/2014/main" id="{DF16A8AA-52DC-47AC-8F06-DFCE0F34C935}"/>
              </a:ext>
            </a:extLst>
          </p:cNvPr>
          <p:cNvSpPr txBox="1"/>
          <p:nvPr/>
        </p:nvSpPr>
        <p:spPr>
          <a:xfrm>
            <a:off x="9488568" y="3894362"/>
            <a:ext cx="141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accent1">
                    <a:lumMod val="75000"/>
                  </a:schemeClr>
                </a:solidFill>
              </a:rPr>
              <a:t>Paso 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8B809BE-38F3-45E9-A5CC-CB76EADC76C0}"/>
              </a:ext>
            </a:extLst>
          </p:cNvPr>
          <p:cNvSpPr txBox="1"/>
          <p:nvPr/>
        </p:nvSpPr>
        <p:spPr>
          <a:xfrm>
            <a:off x="9639672" y="5964468"/>
            <a:ext cx="154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Afluencia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4BE219-5FC7-49EC-95F7-9D5EE5034EB4}"/>
              </a:ext>
            </a:extLst>
          </p:cNvPr>
          <p:cNvCxnSpPr>
            <a:stCxn id="62" idx="2"/>
            <a:endCxn id="65" idx="0"/>
          </p:cNvCxnSpPr>
          <p:nvPr/>
        </p:nvCxnSpPr>
        <p:spPr>
          <a:xfrm>
            <a:off x="10196660" y="4711054"/>
            <a:ext cx="4337" cy="20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327A23F9-394D-4380-8020-0E326609CF55}"/>
              </a:ext>
            </a:extLst>
          </p:cNvPr>
          <p:cNvCxnSpPr>
            <a:cxnSpLocks/>
            <a:endCxn id="66" idx="1"/>
          </p:cNvCxnSpPr>
          <p:nvPr/>
        </p:nvCxnSpPr>
        <p:spPr>
          <a:xfrm rot="10800000" flipV="1">
            <a:off x="9639673" y="5218402"/>
            <a:ext cx="556471" cy="293472"/>
          </a:xfrm>
          <a:prstGeom prst="bentConnector3">
            <a:avLst>
              <a:gd name="adj1" fmla="val 1410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5D505297-3BF4-45F7-9021-34D68877B5FF}"/>
              </a:ext>
            </a:extLst>
          </p:cNvPr>
          <p:cNvCxnSpPr>
            <a:cxnSpLocks/>
            <a:stCxn id="65" idx="2"/>
            <a:endCxn id="68" idx="1"/>
          </p:cNvCxnSpPr>
          <p:nvPr/>
        </p:nvCxnSpPr>
        <p:spPr>
          <a:xfrm rot="5400000">
            <a:off x="9604347" y="5211393"/>
            <a:ext cx="631977" cy="561325"/>
          </a:xfrm>
          <a:prstGeom prst="bentConnector4">
            <a:avLst>
              <a:gd name="adj1" fmla="val 6554"/>
              <a:gd name="adj2" fmla="val 1407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6A2285A8-5FA9-4FE1-AF9D-FFDE045C45FF}"/>
              </a:ext>
            </a:extLst>
          </p:cNvPr>
          <p:cNvCxnSpPr>
            <a:cxnSpLocks/>
            <a:stCxn id="65" idx="2"/>
            <a:endCxn id="33" idx="1"/>
          </p:cNvCxnSpPr>
          <p:nvPr/>
        </p:nvCxnSpPr>
        <p:spPr>
          <a:xfrm rot="5400000">
            <a:off x="9456885" y="5358855"/>
            <a:ext cx="926901" cy="561325"/>
          </a:xfrm>
          <a:prstGeom prst="bentConnector4">
            <a:avLst>
              <a:gd name="adj1" fmla="val 4507"/>
              <a:gd name="adj2" fmla="val 1407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7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Productos y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Google Shape;1328;p34">
            <a:extLst>
              <a:ext uri="{FF2B5EF4-FFF2-40B4-BE49-F238E27FC236}">
                <a16:creationId xmlns:a16="http://schemas.microsoft.com/office/drawing/2014/main" id="{0BC768AA-DEF1-4FE8-B1E3-84F31C8FEAF9}"/>
              </a:ext>
            </a:extLst>
          </p:cNvPr>
          <p:cNvSpPr txBox="1">
            <a:spLocks/>
          </p:cNvSpPr>
          <p:nvPr/>
        </p:nvSpPr>
        <p:spPr>
          <a:xfrm flipH="1">
            <a:off x="817632" y="1204330"/>
            <a:ext cx="6374904" cy="457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800" u="sng" kern="0" dirty="0">
                <a:latin typeface="Montserrat" panose="00000500000000000000" pitchFamily="50" charset="0"/>
              </a:rPr>
              <a:t>Venta de productos y servicio de entrega (</a:t>
            </a:r>
            <a:r>
              <a:rPr lang="es-PE" sz="1800" u="sng" kern="0" dirty="0" err="1">
                <a:latin typeface="Montserrat" panose="00000500000000000000" pitchFamily="50" charset="0"/>
              </a:rPr>
              <a:t>delivery</a:t>
            </a:r>
            <a:r>
              <a:rPr lang="es-PE" sz="1800" u="sng" kern="0" dirty="0">
                <a:latin typeface="Montserrat" panose="00000500000000000000" pitchFamily="50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Los precios son diferenciados: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Precio por el producto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Precio por el </a:t>
            </a:r>
            <a:r>
              <a:rPr lang="es-PE" sz="1600" kern="0" dirty="0" err="1">
                <a:latin typeface="Montserrat" panose="00000500000000000000" pitchFamily="50" charset="0"/>
              </a:rPr>
              <a:t>delivery</a:t>
            </a:r>
            <a:endParaRPr lang="es-PE" sz="1600" kern="0" dirty="0">
              <a:latin typeface="Montserrat" panose="00000500000000000000" pitchFamily="50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Para el </a:t>
            </a:r>
            <a:r>
              <a:rPr lang="es-PE" sz="1600" kern="0" dirty="0" err="1">
                <a:latin typeface="Montserrat" panose="00000500000000000000" pitchFamily="50" charset="0"/>
              </a:rPr>
              <a:t>delivery</a:t>
            </a:r>
            <a:r>
              <a:rPr lang="es-PE" sz="1600" kern="0" dirty="0">
                <a:latin typeface="Montserrat" panose="00000500000000000000" pitchFamily="50" charset="0"/>
              </a:rPr>
              <a:t> se analizan los costos teniendo en cuenta: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Forma de entrega (propia o tercerizada)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Ubicación del cliente y costos asociados (gasolina, honorarios chofer, </a:t>
            </a:r>
            <a:r>
              <a:rPr lang="es-PE" sz="1600" kern="0" dirty="0" err="1">
                <a:latin typeface="Montserrat" panose="00000500000000000000" pitchFamily="50" charset="0"/>
              </a:rPr>
              <a:t>etc</a:t>
            </a:r>
            <a:r>
              <a:rPr lang="es-PE" sz="1600" kern="0" dirty="0">
                <a:latin typeface="Montserrat" panose="00000500000000000000" pitchFamily="50" charset="0"/>
              </a:rPr>
              <a:t>).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PE" sz="800" kern="0" dirty="0">
              <a:latin typeface="Montserrat" panose="00000500000000000000" pitchFamily="50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Se halla el precio de venta aplicando la regla de 3.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Algunas empresas ofrecen el </a:t>
            </a:r>
            <a:r>
              <a:rPr lang="es-PE" sz="1600" kern="0" dirty="0" err="1">
                <a:latin typeface="Montserrat" panose="00000500000000000000" pitchFamily="50" charset="0"/>
              </a:rPr>
              <a:t>delivery</a:t>
            </a:r>
            <a:r>
              <a:rPr lang="es-PE" sz="1600" kern="0" dirty="0">
                <a:latin typeface="Montserrat" panose="00000500000000000000" pitchFamily="50" charset="0"/>
              </a:rPr>
              <a:t> a costo, otras buscan generar margen.</a:t>
            </a:r>
          </a:p>
        </p:txBody>
      </p:sp>
      <p:pic>
        <p:nvPicPr>
          <p:cNvPr id="1026" name="Picture 2" descr="Vectores, imágenes y arte vectorial de stock sobre Delivery+icon+ ...">
            <a:extLst>
              <a:ext uri="{FF2B5EF4-FFF2-40B4-BE49-F238E27FC236}">
                <a16:creationId xmlns:a16="http://schemas.microsoft.com/office/drawing/2014/main" id="{7039DF68-D382-448A-A835-C0DF4523C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2448" r="7564" b="19389"/>
          <a:stretch/>
        </p:blipFill>
        <p:spPr bwMode="auto">
          <a:xfrm>
            <a:off x="8224308" y="4495800"/>
            <a:ext cx="2044771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duct Basket Svg Png Icon Free Download (#460503 ...">
            <a:extLst>
              <a:ext uri="{FF2B5EF4-FFF2-40B4-BE49-F238E27FC236}">
                <a16:creationId xmlns:a16="http://schemas.microsoft.com/office/drawing/2014/main" id="{90A14304-2B3E-4D6D-A0AC-04E6A572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04" y="1700629"/>
            <a:ext cx="1551745" cy="13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2593;p48">
            <a:extLst>
              <a:ext uri="{FF2B5EF4-FFF2-40B4-BE49-F238E27FC236}">
                <a16:creationId xmlns:a16="http://schemas.microsoft.com/office/drawing/2014/main" id="{716ABA40-04DE-48E8-9D7A-79712615B2C6}"/>
              </a:ext>
            </a:extLst>
          </p:cNvPr>
          <p:cNvSpPr txBox="1">
            <a:spLocks/>
          </p:cNvSpPr>
          <p:nvPr/>
        </p:nvSpPr>
        <p:spPr>
          <a:xfrm flipH="1">
            <a:off x="8679539" y="3341773"/>
            <a:ext cx="124587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5400" b="1" dirty="0">
                <a:solidFill>
                  <a:srgbClr val="727272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7894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Productos y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Google Shape;1328;p34">
            <a:extLst>
              <a:ext uri="{FF2B5EF4-FFF2-40B4-BE49-F238E27FC236}">
                <a16:creationId xmlns:a16="http://schemas.microsoft.com/office/drawing/2014/main" id="{0BC768AA-DEF1-4FE8-B1E3-84F31C8FEAF9}"/>
              </a:ext>
            </a:extLst>
          </p:cNvPr>
          <p:cNvSpPr txBox="1">
            <a:spLocks/>
          </p:cNvSpPr>
          <p:nvPr/>
        </p:nvSpPr>
        <p:spPr>
          <a:xfrm flipH="1">
            <a:off x="817632" y="1204330"/>
            <a:ext cx="7183368" cy="457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800" u="sng" kern="0" dirty="0">
                <a:latin typeface="Montserrat" panose="00000500000000000000" pitchFamily="50" charset="0"/>
              </a:rPr>
              <a:t>Restaurante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Ofrecen productos y servicios al mismo tiempo.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Combinación de técnicas de </a:t>
            </a:r>
            <a:r>
              <a:rPr lang="es-PE" sz="1600" kern="0" dirty="0" err="1">
                <a:latin typeface="Montserrat" panose="00000500000000000000" pitchFamily="50" charset="0"/>
              </a:rPr>
              <a:t>pricing</a:t>
            </a:r>
            <a:r>
              <a:rPr lang="es-PE" sz="1600" kern="0" dirty="0">
                <a:latin typeface="Montserrat" panose="00000500000000000000" pitchFamily="50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Ejemplo de restaurante con 1 solo plato: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600" u="sng" kern="0" dirty="0">
                <a:latin typeface="Montserrat" panose="00000500000000000000" pitchFamily="50" charset="0"/>
              </a:rPr>
              <a:t>Paso 1 – Elegir tipo de comida a ofrecer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600" u="sng" kern="0" dirty="0">
                <a:latin typeface="Montserrat" panose="00000500000000000000" pitchFamily="50" charset="0"/>
              </a:rPr>
              <a:t>Paso 2 – Hallar los costos de los productos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Supuesto: el costo del producto es S/ 6 + IGV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600" u="sng" kern="0" dirty="0">
                <a:latin typeface="Montserrat" panose="00000500000000000000" pitchFamily="50" charset="0"/>
              </a:rPr>
              <a:t>Paso 3 – Determinar el precio de venta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Restaurantes: suelen buscar márgenes de 60-70%.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Aplicamos la regla de 3 para obtener el precio de venta por plato (margen 70%):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</p:txBody>
      </p:sp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1298EC95-EEE7-4F24-8211-C0664D803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26892"/>
              </p:ext>
            </p:extLst>
          </p:nvPr>
        </p:nvGraphicFramePr>
        <p:xfrm>
          <a:off x="1274760" y="5317054"/>
          <a:ext cx="4219676" cy="92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929">
                  <a:extLst>
                    <a:ext uri="{9D8B030D-6E8A-4147-A177-3AD203B41FA5}">
                      <a16:colId xmlns:a16="http://schemas.microsoft.com/office/drawing/2014/main" val="1126194047"/>
                    </a:ext>
                  </a:extLst>
                </a:gridCol>
                <a:gridCol w="1432679">
                  <a:extLst>
                    <a:ext uri="{9D8B030D-6E8A-4147-A177-3AD203B41FA5}">
                      <a16:colId xmlns:a16="http://schemas.microsoft.com/office/drawing/2014/main" val="419495284"/>
                    </a:ext>
                  </a:extLst>
                </a:gridCol>
                <a:gridCol w="1578068">
                  <a:extLst>
                    <a:ext uri="{9D8B030D-6E8A-4147-A177-3AD203B41FA5}">
                      <a16:colId xmlns:a16="http://schemas.microsoft.com/office/drawing/2014/main" val="2893067689"/>
                    </a:ext>
                  </a:extLst>
                </a:gridCol>
              </a:tblGrid>
              <a:tr h="308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PE" sz="14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Monto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%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715218"/>
                  </a:ext>
                </a:extLst>
              </a:tr>
              <a:tr h="308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 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10834"/>
                  </a:ext>
                </a:extLst>
              </a:tr>
              <a:tr h="308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= S/ 14</a:t>
                      </a:r>
                      <a:endParaRPr lang="es-PE" sz="14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2828603"/>
                  </a:ext>
                </a:extLst>
              </a:tr>
            </a:tbl>
          </a:graphicData>
        </a:graphic>
      </p:graphicFrame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68F17A6-F6EA-4D21-8B54-B92ABB25128A}"/>
              </a:ext>
            </a:extLst>
          </p:cNvPr>
          <p:cNvSpPr/>
          <p:nvPr/>
        </p:nvSpPr>
        <p:spPr>
          <a:xfrm>
            <a:off x="5799236" y="5618361"/>
            <a:ext cx="1026179" cy="388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Google Shape;2593;p48">
            <a:extLst>
              <a:ext uri="{FF2B5EF4-FFF2-40B4-BE49-F238E27FC236}">
                <a16:creationId xmlns:a16="http://schemas.microsoft.com/office/drawing/2014/main" id="{6914A9F3-18E1-43AA-A22E-1A767F25ECF3}"/>
              </a:ext>
            </a:extLst>
          </p:cNvPr>
          <p:cNvSpPr txBox="1">
            <a:spLocks/>
          </p:cNvSpPr>
          <p:nvPr/>
        </p:nvSpPr>
        <p:spPr>
          <a:xfrm flipH="1">
            <a:off x="6462098" y="5349195"/>
            <a:ext cx="3382605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PV = S/ 20 + IGV </a:t>
            </a:r>
          </a:p>
        </p:txBody>
      </p:sp>
      <p:pic>
        <p:nvPicPr>
          <p:cNvPr id="3" name="Gráfico 2" descr="Camarero">
            <a:extLst>
              <a:ext uri="{FF2B5EF4-FFF2-40B4-BE49-F238E27FC236}">
                <a16:creationId xmlns:a16="http://schemas.microsoft.com/office/drawing/2014/main" id="{3637DEE0-EBAE-4C98-A6DE-C76D25A3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1000" y="2090424"/>
            <a:ext cx="2097102" cy="20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Productos y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Google Shape;1328;p34">
            <a:extLst>
              <a:ext uri="{FF2B5EF4-FFF2-40B4-BE49-F238E27FC236}">
                <a16:creationId xmlns:a16="http://schemas.microsoft.com/office/drawing/2014/main" id="{0BC768AA-DEF1-4FE8-B1E3-84F31C8FEAF9}"/>
              </a:ext>
            </a:extLst>
          </p:cNvPr>
          <p:cNvSpPr txBox="1">
            <a:spLocks/>
          </p:cNvSpPr>
          <p:nvPr/>
        </p:nvSpPr>
        <p:spPr>
          <a:xfrm flipH="1">
            <a:off x="817629" y="1204329"/>
            <a:ext cx="5648483" cy="486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600" u="sng" kern="0" dirty="0">
                <a:latin typeface="Montserrat" panose="00000500000000000000" pitchFamily="50" charset="0"/>
              </a:rPr>
              <a:t>Paso 4 – Mapear todos los gastos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Sueldos, alquileres y otros: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Sabiendo margen y gastos podemos </a:t>
            </a: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 punto de equilibrio: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Meta mínima diaria: 50 platos.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endParaRPr lang="es-PE" sz="1600" kern="0" dirty="0">
              <a:latin typeface="Montserrat" panose="00000500000000000000" pitchFamily="50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25BAD11-AD6F-42F6-A28B-6D7D1EE16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88253"/>
              </p:ext>
            </p:extLst>
          </p:nvPr>
        </p:nvGraphicFramePr>
        <p:xfrm>
          <a:off x="943428" y="2253344"/>
          <a:ext cx="4728028" cy="187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007">
                  <a:extLst>
                    <a:ext uri="{9D8B030D-6E8A-4147-A177-3AD203B41FA5}">
                      <a16:colId xmlns:a16="http://schemas.microsoft.com/office/drawing/2014/main" val="1789519980"/>
                    </a:ext>
                  </a:extLst>
                </a:gridCol>
                <a:gridCol w="1182007">
                  <a:extLst>
                    <a:ext uri="{9D8B030D-6E8A-4147-A177-3AD203B41FA5}">
                      <a16:colId xmlns:a16="http://schemas.microsoft.com/office/drawing/2014/main" val="1945554408"/>
                    </a:ext>
                  </a:extLst>
                </a:gridCol>
                <a:gridCol w="1182007">
                  <a:extLst>
                    <a:ext uri="{9D8B030D-6E8A-4147-A177-3AD203B41FA5}">
                      <a16:colId xmlns:a16="http://schemas.microsoft.com/office/drawing/2014/main" val="4028711234"/>
                    </a:ext>
                  </a:extLst>
                </a:gridCol>
                <a:gridCol w="1182007">
                  <a:extLst>
                    <a:ext uri="{9D8B030D-6E8A-4147-A177-3AD203B41FA5}">
                      <a16:colId xmlns:a16="http://schemas.microsoft.com/office/drawing/2014/main" val="1520225240"/>
                    </a:ext>
                  </a:extLst>
                </a:gridCol>
              </a:tblGrid>
              <a:tr h="263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Concepto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Cantidad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2541909"/>
                  </a:ext>
                </a:extLst>
              </a:tr>
              <a:tr h="26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Jefe de cocina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3,000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3,000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64573984"/>
                  </a:ext>
                </a:extLst>
              </a:tr>
              <a:tr h="26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Cocineros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1,500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4,500 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5745285"/>
                  </a:ext>
                </a:extLst>
              </a:tr>
              <a:tr h="26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Mozos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1,500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4,500 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2816407"/>
                  </a:ext>
                </a:extLst>
              </a:tr>
              <a:tr h="26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Alquiler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6,000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6,000 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0936711"/>
                  </a:ext>
                </a:extLst>
              </a:tr>
              <a:tr h="26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Otros G. Admin.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PE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3,000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   3,000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50384590"/>
                  </a:ext>
                </a:extLst>
              </a:tr>
              <a:tr h="288664">
                <a:tc gridSpan="3"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latin typeface="Montserrat" panose="0000050000000000000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S/         21,000 </a:t>
                      </a:r>
                      <a:endParaRPr lang="es-PE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08434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06D32E68-8F3B-4E35-8409-A70EABFBED75}"/>
                  </a:ext>
                </a:extLst>
              </p:cNvPr>
              <p:cNvSpPr/>
              <p:nvPr/>
            </p:nvSpPr>
            <p:spPr>
              <a:xfrm>
                <a:off x="817629" y="4926802"/>
                <a:ext cx="542459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𝑃𝑢𝑛𝑡𝑜</m:t>
                      </m:r>
                      <m:r>
                        <a:rPr lang="es-PE" sz="1600" i="0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600" i="1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PE" sz="1600" i="0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600" i="1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𝑒𝑞𝑢𝑖𝑙𝑖𝑏𝑟𝑖𝑜</m:t>
                      </m:r>
                      <m:r>
                        <a:rPr lang="es-PE" sz="1600" i="0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PE" sz="1600" i="1">
                              <a:solidFill>
                                <a:srgbClr val="72727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0">
                              <a:solidFill>
                                <a:srgbClr val="727272"/>
                              </a:solidFill>
                              <a:latin typeface="Cambria Math" panose="02040503050406030204" pitchFamily="18" charset="0"/>
                            </a:rPr>
                            <m:t>21,000</m:t>
                          </m:r>
                        </m:num>
                        <m:den>
                          <m:r>
                            <a:rPr lang="es-PE" sz="1600" i="0">
                              <a:solidFill>
                                <a:srgbClr val="727272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s-PE" sz="1600" i="0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=1,500 </m:t>
                      </m:r>
                      <m:r>
                        <a:rPr lang="es-PE" sz="1600" i="1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𝑝𝑙𝑎𝑡𝑜</m:t>
                      </m:r>
                      <m:f>
                        <m:fPr>
                          <m:type m:val="lin"/>
                          <m:ctrlPr>
                            <a:rPr lang="es-PE" sz="1600" i="1">
                              <a:solidFill>
                                <a:srgbClr val="72727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>
                              <a:solidFill>
                                <a:srgbClr val="72727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PE" sz="1600" i="1">
                              <a:solidFill>
                                <a:srgbClr val="72727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s-PE" sz="1600" i="1">
                          <a:solidFill>
                            <a:srgbClr val="727272"/>
                          </a:solidFill>
                          <a:latin typeface="Cambria Math" panose="02040503050406030204" pitchFamily="18" charset="0"/>
                        </a:rPr>
                        <m:t>𝑒𝑠</m:t>
                      </m:r>
                    </m:oMath>
                  </m:oMathPara>
                </a14:m>
                <a:endParaRPr lang="es-PE" sz="1600" dirty="0">
                  <a:solidFill>
                    <a:srgbClr val="727272"/>
                  </a:solidFill>
                </a:endParaRPr>
              </a:p>
            </p:txBody>
          </p:sp>
        </mc:Choice>
        <mc:Fallback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06D32E68-8F3B-4E35-8409-A70EABFBE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" y="4926802"/>
                <a:ext cx="5424599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2593;p48">
            <a:extLst>
              <a:ext uri="{FF2B5EF4-FFF2-40B4-BE49-F238E27FC236}">
                <a16:creationId xmlns:a16="http://schemas.microsoft.com/office/drawing/2014/main" id="{CB381053-8DAC-4FC0-8A18-F6808C4AF19B}"/>
              </a:ext>
            </a:extLst>
          </p:cNvPr>
          <p:cNvSpPr txBox="1">
            <a:spLocks/>
          </p:cNvSpPr>
          <p:nvPr/>
        </p:nvSpPr>
        <p:spPr>
          <a:xfrm flipH="1">
            <a:off x="8003735" y="1316862"/>
            <a:ext cx="2460172" cy="5999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0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¡Importante!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2069CB4-E97A-493D-B588-6CB1AF5651F5}"/>
              </a:ext>
            </a:extLst>
          </p:cNvPr>
          <p:cNvSpPr/>
          <p:nvPr/>
        </p:nvSpPr>
        <p:spPr>
          <a:xfrm>
            <a:off x="7484859" y="3171353"/>
            <a:ext cx="1319488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Ubicación del local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E9ED427-5547-46A6-83FD-D5DE424E6F69}"/>
              </a:ext>
            </a:extLst>
          </p:cNvPr>
          <p:cNvSpPr/>
          <p:nvPr/>
        </p:nvSpPr>
        <p:spPr>
          <a:xfrm>
            <a:off x="9768657" y="3170227"/>
            <a:ext cx="1319488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Tamaño del local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7FDAFE-A97E-43ED-8745-E7F5E6515DAC}"/>
              </a:ext>
            </a:extLst>
          </p:cNvPr>
          <p:cNvSpPr/>
          <p:nvPr/>
        </p:nvSpPr>
        <p:spPr>
          <a:xfrm>
            <a:off x="7484859" y="4271901"/>
            <a:ext cx="1319488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Afluencia de gente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3A2396F-5428-44F0-AEE4-18C768C29535}"/>
              </a:ext>
            </a:extLst>
          </p:cNvPr>
          <p:cNvSpPr/>
          <p:nvPr/>
        </p:nvSpPr>
        <p:spPr>
          <a:xfrm>
            <a:off x="9768657" y="4269649"/>
            <a:ext cx="1319488" cy="568815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Cantidad de mesas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8F4B43D-424A-40D9-8F56-D38F8121DEDD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8144603" y="3740168"/>
            <a:ext cx="0" cy="53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D31DFEE-725C-4750-B985-095EEA092C28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10428401" y="3739042"/>
            <a:ext cx="0" cy="53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cono Ubicacion Gratis de ionicons">
            <a:extLst>
              <a:ext uri="{FF2B5EF4-FFF2-40B4-BE49-F238E27FC236}">
                <a16:creationId xmlns:a16="http://schemas.microsoft.com/office/drawing/2014/main" id="{5E285423-05A2-49DF-BFC1-85944DFB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62" y="1910376"/>
            <a:ext cx="1073882" cy="10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taurant Icon (Gráfico) por MatFine · Creative Fabrica">
            <a:extLst>
              <a:ext uri="{FF2B5EF4-FFF2-40B4-BE49-F238E27FC236}">
                <a16:creationId xmlns:a16="http://schemas.microsoft.com/office/drawing/2014/main" id="{492B40B3-6D0B-4E97-BAE7-FC4398863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11481" r="19671" b="11481"/>
          <a:stretch/>
        </p:blipFill>
        <p:spPr bwMode="auto">
          <a:xfrm>
            <a:off x="9820213" y="1953124"/>
            <a:ext cx="1216376" cy="9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errar llave 23">
            <a:extLst>
              <a:ext uri="{FF2B5EF4-FFF2-40B4-BE49-F238E27FC236}">
                <a16:creationId xmlns:a16="http://schemas.microsoft.com/office/drawing/2014/main" id="{7EAE7ED5-1651-4275-84F1-603793C94913}"/>
              </a:ext>
            </a:extLst>
          </p:cNvPr>
          <p:cNvSpPr/>
          <p:nvPr/>
        </p:nvSpPr>
        <p:spPr>
          <a:xfrm rot="5400000">
            <a:off x="9090493" y="3186628"/>
            <a:ext cx="286656" cy="3969022"/>
          </a:xfrm>
          <a:prstGeom prst="rightBrace">
            <a:avLst>
              <a:gd name="adj1" fmla="val 68881"/>
              <a:gd name="adj2" fmla="val 50000"/>
            </a:avLst>
          </a:prstGeom>
          <a:ln w="12700">
            <a:solidFill>
              <a:srgbClr val="69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Google Shape;1328;p34">
            <a:extLst>
              <a:ext uri="{FF2B5EF4-FFF2-40B4-BE49-F238E27FC236}">
                <a16:creationId xmlns:a16="http://schemas.microsoft.com/office/drawing/2014/main" id="{D402278A-70AE-43E5-B450-63BA768BB214}"/>
              </a:ext>
            </a:extLst>
          </p:cNvPr>
          <p:cNvSpPr txBox="1">
            <a:spLocks/>
          </p:cNvSpPr>
          <p:nvPr/>
        </p:nvSpPr>
        <p:spPr>
          <a:xfrm flipH="1">
            <a:off x="7900903" y="5337139"/>
            <a:ext cx="2665835" cy="70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400" b="1" kern="0" dirty="0">
                <a:latin typeface="Montserrat" panose="00000500000000000000" pitchFamily="50" charset="0"/>
              </a:rPr>
              <a:t>Deben estar alineados con la meta de ventas </a:t>
            </a:r>
          </a:p>
        </p:txBody>
      </p:sp>
    </p:spTree>
    <p:extLst>
      <p:ext uri="{BB962C8B-B14F-4D97-AF65-F5344CB8AC3E}">
        <p14:creationId xmlns:p14="http://schemas.microsoft.com/office/powerpoint/2010/main" val="115841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602673" y="330573"/>
            <a:ext cx="8941376" cy="105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Tecnología:</a:t>
            </a:r>
          </a:p>
        </p:txBody>
      </p:sp>
      <p:sp>
        <p:nvSpPr>
          <p:cNvPr id="30" name="Google Shape;1417;p41"/>
          <p:cNvSpPr txBox="1"/>
          <p:nvPr/>
        </p:nvSpPr>
        <p:spPr>
          <a:xfrm>
            <a:off x="3303581" y="1704771"/>
            <a:ext cx="6788070" cy="8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s-ES" sz="16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 MYPES intentan gestionar sus finanzas con Excel.</a:t>
            </a:r>
          </a:p>
          <a:p>
            <a:pPr algn="just">
              <a:buClr>
                <a:srgbClr val="000000"/>
              </a:buClr>
              <a:buSzPts val="1100"/>
            </a:pPr>
            <a:r>
              <a:rPr lang="es-ES" sz="16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Al hacer esto, no lo logran y generan problemas de comprensión y son susceptibles a errores y pérdida de información.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1792104" y="1513250"/>
            <a:ext cx="1313211" cy="1313077"/>
            <a:chOff x="6293691" y="1961404"/>
            <a:chExt cx="861195" cy="861107"/>
          </a:xfrm>
        </p:grpSpPr>
        <p:sp>
          <p:nvSpPr>
            <p:cNvPr id="31" name="Google Shape;1458;p41"/>
            <p:cNvSpPr/>
            <p:nvPr/>
          </p:nvSpPr>
          <p:spPr>
            <a:xfrm>
              <a:off x="6590687" y="1961404"/>
              <a:ext cx="265913" cy="75290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4725" y="0"/>
                  </a:moveTo>
                  <a:cubicBezTo>
                    <a:pt x="3131" y="0"/>
                    <a:pt x="1537" y="250"/>
                    <a:pt x="0" y="750"/>
                  </a:cubicBezTo>
                  <a:lnTo>
                    <a:pt x="620" y="2667"/>
                  </a:lnTo>
                  <a:cubicBezTo>
                    <a:pt x="1920" y="2253"/>
                    <a:pt x="3274" y="2024"/>
                    <a:pt x="4629" y="2024"/>
                  </a:cubicBezTo>
                  <a:cubicBezTo>
                    <a:pt x="4662" y="2024"/>
                    <a:pt x="4696" y="2024"/>
                    <a:pt x="4729" y="2024"/>
                  </a:cubicBezTo>
                  <a:cubicBezTo>
                    <a:pt x="4764" y="2024"/>
                    <a:pt x="4798" y="2024"/>
                    <a:pt x="4833" y="2024"/>
                  </a:cubicBezTo>
                  <a:cubicBezTo>
                    <a:pt x="6186" y="2024"/>
                    <a:pt x="7516" y="2242"/>
                    <a:pt x="8803" y="2656"/>
                  </a:cubicBezTo>
                  <a:lnTo>
                    <a:pt x="9423" y="739"/>
                  </a:lnTo>
                  <a:cubicBezTo>
                    <a:pt x="7895" y="247"/>
                    <a:pt x="6310" y="0"/>
                    <a:pt x="4725" y="0"/>
                  </a:cubicBezTo>
                  <a:close/>
                </a:path>
              </a:pathLst>
            </a:custGeom>
            <a:solidFill>
              <a:srgbClr val="666666"/>
            </a:solidFill>
            <a:ln w="571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43434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59;p41"/>
            <p:cNvSpPr/>
            <p:nvPr/>
          </p:nvSpPr>
          <p:spPr>
            <a:xfrm>
              <a:off x="6839090" y="1982258"/>
              <a:ext cx="233208" cy="190144"/>
            </a:xfrm>
            <a:custGeom>
              <a:avLst/>
              <a:gdLst/>
              <a:ahLst/>
              <a:cxnLst/>
              <a:rect l="l" t="t" r="r" b="b"/>
              <a:pathLst>
                <a:path w="8264" h="6738" extrusionOk="0">
                  <a:moveTo>
                    <a:pt x="631" y="0"/>
                  </a:moveTo>
                  <a:lnTo>
                    <a:pt x="0" y="1928"/>
                  </a:lnTo>
                  <a:cubicBezTo>
                    <a:pt x="2663" y="2789"/>
                    <a:pt x="4981" y="4465"/>
                    <a:pt x="6634" y="6737"/>
                  </a:cubicBezTo>
                  <a:lnTo>
                    <a:pt x="8264" y="5544"/>
                  </a:lnTo>
                  <a:cubicBezTo>
                    <a:pt x="6370" y="2938"/>
                    <a:pt x="3696" y="999"/>
                    <a:pt x="631" y="0"/>
                  </a:cubicBezTo>
                  <a:close/>
                </a:path>
              </a:pathLst>
            </a:custGeom>
            <a:solidFill>
              <a:srgbClr val="5D56FF"/>
            </a:solidFill>
            <a:ln w="57150" cap="flat" cmpd="sng">
              <a:solidFill>
                <a:srgbClr val="5D5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60;p41"/>
            <p:cNvSpPr/>
            <p:nvPr/>
          </p:nvSpPr>
          <p:spPr>
            <a:xfrm>
              <a:off x="7026289" y="2391928"/>
              <a:ext cx="128597" cy="253299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2537" y="1"/>
                  </a:moveTo>
                  <a:cubicBezTo>
                    <a:pt x="2537" y="2801"/>
                    <a:pt x="1653" y="5533"/>
                    <a:pt x="0" y="7794"/>
                  </a:cubicBezTo>
                  <a:lnTo>
                    <a:pt x="1630" y="8976"/>
                  </a:lnTo>
                  <a:cubicBezTo>
                    <a:pt x="3535" y="6371"/>
                    <a:pt x="4557" y="3226"/>
                    <a:pt x="4557" y="1"/>
                  </a:cubicBezTo>
                  <a:close/>
                </a:path>
              </a:pathLst>
            </a:custGeom>
            <a:solidFill>
              <a:srgbClr val="5D56FF"/>
            </a:solidFill>
            <a:ln w="57150" cap="flat" cmpd="sng">
              <a:solidFill>
                <a:srgbClr val="5D5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61;p41"/>
            <p:cNvSpPr/>
            <p:nvPr/>
          </p:nvSpPr>
          <p:spPr>
            <a:xfrm>
              <a:off x="6375637" y="1982568"/>
              <a:ext cx="232559" cy="190144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7621" y="0"/>
                  </a:moveTo>
                  <a:cubicBezTo>
                    <a:pt x="4557" y="1010"/>
                    <a:pt x="1894" y="2950"/>
                    <a:pt x="0" y="5555"/>
                  </a:cubicBezTo>
                  <a:lnTo>
                    <a:pt x="1630" y="6738"/>
                  </a:lnTo>
                  <a:cubicBezTo>
                    <a:pt x="3271" y="4477"/>
                    <a:pt x="5590" y="2789"/>
                    <a:pt x="8241" y="1929"/>
                  </a:cubicBezTo>
                  <a:lnTo>
                    <a:pt x="7621" y="0"/>
                  </a:lnTo>
                  <a:close/>
                </a:path>
              </a:pathLst>
            </a:custGeom>
            <a:solidFill>
              <a:srgbClr val="666666"/>
            </a:solidFill>
            <a:ln w="571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43434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62;p41"/>
            <p:cNvSpPr/>
            <p:nvPr/>
          </p:nvSpPr>
          <p:spPr>
            <a:xfrm>
              <a:off x="7026289" y="2138669"/>
              <a:ext cx="128597" cy="253299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1630" y="1"/>
                  </a:moveTo>
                  <a:lnTo>
                    <a:pt x="0" y="1194"/>
                  </a:lnTo>
                  <a:cubicBezTo>
                    <a:pt x="1653" y="3455"/>
                    <a:pt x="2537" y="6175"/>
                    <a:pt x="2537" y="8976"/>
                  </a:cubicBezTo>
                  <a:lnTo>
                    <a:pt x="4545" y="8976"/>
                  </a:lnTo>
                  <a:cubicBezTo>
                    <a:pt x="4557" y="5751"/>
                    <a:pt x="3535" y="2606"/>
                    <a:pt x="1630" y="1"/>
                  </a:cubicBezTo>
                  <a:close/>
                </a:path>
              </a:pathLst>
            </a:custGeom>
            <a:solidFill>
              <a:srgbClr val="5D56FF"/>
            </a:solidFill>
            <a:ln w="57150" cap="flat" cmpd="sng">
              <a:solidFill>
                <a:srgbClr val="5D5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63;p41"/>
            <p:cNvSpPr/>
            <p:nvPr/>
          </p:nvSpPr>
          <p:spPr>
            <a:xfrm>
              <a:off x="6839090" y="2611830"/>
              <a:ext cx="233208" cy="189834"/>
            </a:xfrm>
            <a:custGeom>
              <a:avLst/>
              <a:gdLst/>
              <a:ahLst/>
              <a:cxnLst/>
              <a:rect l="l" t="t" r="r" b="b"/>
              <a:pathLst>
                <a:path w="8264" h="6727" extrusionOk="0">
                  <a:moveTo>
                    <a:pt x="6634" y="1"/>
                  </a:moveTo>
                  <a:cubicBezTo>
                    <a:pt x="4981" y="2262"/>
                    <a:pt x="2663" y="3949"/>
                    <a:pt x="0" y="4810"/>
                  </a:cubicBezTo>
                  <a:lnTo>
                    <a:pt x="620" y="6726"/>
                  </a:lnTo>
                  <a:cubicBezTo>
                    <a:pt x="3684" y="5728"/>
                    <a:pt x="6359" y="3788"/>
                    <a:pt x="8264" y="1183"/>
                  </a:cubicBezTo>
                  <a:lnTo>
                    <a:pt x="6634" y="1"/>
                  </a:lnTo>
                  <a:close/>
                </a:path>
              </a:pathLst>
            </a:custGeom>
            <a:solidFill>
              <a:srgbClr val="5D56FF"/>
            </a:solidFill>
            <a:ln w="57150" cap="flat" cmpd="sng">
              <a:solidFill>
                <a:srgbClr val="5D5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464;p41"/>
            <p:cNvSpPr/>
            <p:nvPr/>
          </p:nvSpPr>
          <p:spPr>
            <a:xfrm>
              <a:off x="6293691" y="2139318"/>
              <a:ext cx="127948" cy="252651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2904" y="0"/>
                  </a:moveTo>
                  <a:cubicBezTo>
                    <a:pt x="1010" y="2594"/>
                    <a:pt x="0" y="5739"/>
                    <a:pt x="0" y="8953"/>
                  </a:cubicBezTo>
                  <a:lnTo>
                    <a:pt x="2020" y="8953"/>
                  </a:lnTo>
                  <a:cubicBezTo>
                    <a:pt x="2020" y="6164"/>
                    <a:pt x="2893" y="3444"/>
                    <a:pt x="4534" y="1183"/>
                  </a:cubicBezTo>
                  <a:lnTo>
                    <a:pt x="2904" y="0"/>
                  </a:lnTo>
                  <a:close/>
                </a:path>
              </a:pathLst>
            </a:custGeom>
            <a:solidFill>
              <a:srgbClr val="666666"/>
            </a:solidFill>
            <a:ln w="571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43434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65;p41"/>
            <p:cNvSpPr/>
            <p:nvPr/>
          </p:nvSpPr>
          <p:spPr>
            <a:xfrm>
              <a:off x="6590687" y="2747221"/>
              <a:ext cx="265913" cy="75290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620" y="0"/>
                  </a:moveTo>
                  <a:lnTo>
                    <a:pt x="0" y="1917"/>
                  </a:lnTo>
                  <a:cubicBezTo>
                    <a:pt x="1537" y="2418"/>
                    <a:pt x="3131" y="2667"/>
                    <a:pt x="4725" y="2667"/>
                  </a:cubicBezTo>
                  <a:cubicBezTo>
                    <a:pt x="6310" y="2667"/>
                    <a:pt x="7895" y="2421"/>
                    <a:pt x="9423" y="1928"/>
                  </a:cubicBezTo>
                  <a:lnTo>
                    <a:pt x="8803" y="12"/>
                  </a:lnTo>
                  <a:cubicBezTo>
                    <a:pt x="7483" y="436"/>
                    <a:pt x="6118" y="643"/>
                    <a:pt x="4729" y="643"/>
                  </a:cubicBezTo>
                  <a:cubicBezTo>
                    <a:pt x="3340" y="643"/>
                    <a:pt x="1951" y="425"/>
                    <a:pt x="620" y="0"/>
                  </a:cubicBezTo>
                  <a:close/>
                </a:path>
              </a:pathLst>
            </a:custGeom>
            <a:solidFill>
              <a:srgbClr val="666666"/>
            </a:solidFill>
            <a:ln w="571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66;p41"/>
            <p:cNvSpPr/>
            <p:nvPr/>
          </p:nvSpPr>
          <p:spPr>
            <a:xfrm>
              <a:off x="6375637" y="2611181"/>
              <a:ext cx="232559" cy="190144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1630" y="1"/>
                  </a:moveTo>
                  <a:lnTo>
                    <a:pt x="0" y="1183"/>
                  </a:lnTo>
                  <a:cubicBezTo>
                    <a:pt x="1894" y="3788"/>
                    <a:pt x="4557" y="5728"/>
                    <a:pt x="7621" y="6738"/>
                  </a:cubicBezTo>
                  <a:lnTo>
                    <a:pt x="8241" y="4821"/>
                  </a:lnTo>
                  <a:cubicBezTo>
                    <a:pt x="5590" y="3949"/>
                    <a:pt x="3271" y="2262"/>
                    <a:pt x="1630" y="1"/>
                  </a:cubicBezTo>
                  <a:close/>
                </a:path>
              </a:pathLst>
            </a:custGeom>
            <a:solidFill>
              <a:srgbClr val="666666"/>
            </a:solidFill>
            <a:ln w="571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67;p41"/>
            <p:cNvSpPr/>
            <p:nvPr/>
          </p:nvSpPr>
          <p:spPr>
            <a:xfrm>
              <a:off x="6293691" y="2391928"/>
              <a:ext cx="127948" cy="252651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0" y="1"/>
                  </a:moveTo>
                  <a:cubicBezTo>
                    <a:pt x="0" y="3214"/>
                    <a:pt x="1010" y="6359"/>
                    <a:pt x="2904" y="8953"/>
                  </a:cubicBezTo>
                  <a:lnTo>
                    <a:pt x="4534" y="7771"/>
                  </a:lnTo>
                  <a:cubicBezTo>
                    <a:pt x="2904" y="5510"/>
                    <a:pt x="2020" y="2790"/>
                    <a:pt x="2020" y="1"/>
                  </a:cubicBezTo>
                  <a:close/>
                </a:path>
              </a:pathLst>
            </a:custGeom>
            <a:solidFill>
              <a:srgbClr val="666666"/>
            </a:solidFill>
            <a:ln w="571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2593;p48"/>
          <p:cNvSpPr txBox="1">
            <a:spLocks/>
          </p:cNvSpPr>
          <p:nvPr/>
        </p:nvSpPr>
        <p:spPr>
          <a:xfrm flipH="1">
            <a:off x="1851295" y="1871869"/>
            <a:ext cx="1191983" cy="6284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dirty="0">
                <a:solidFill>
                  <a:srgbClr val="6247FF"/>
                </a:solidFill>
                <a:latin typeface="Saira ExtraCondensed SemiBold" panose="00000708000000000000" charset="0"/>
                <a:cs typeface="Saira ExtraCondensed SemiBold" panose="00000708000000000000" charset="0"/>
              </a:rPr>
              <a:t>40%</a:t>
            </a:r>
          </a:p>
        </p:txBody>
      </p:sp>
      <p:pic>
        <p:nvPicPr>
          <p:cNvPr id="49" name="Imagen 48" descr="Imagen que contiene reloj, dibujo, señal&#10;&#10;Descripción generada automáticamente">
            <a:extLst>
              <a:ext uri="{FF2B5EF4-FFF2-40B4-BE49-F238E27FC236}">
                <a16:creationId xmlns:a16="http://schemas.microsoft.com/office/drawing/2014/main" id="{48359C3F-52A4-4288-89B5-34B1E0789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4" y="5975714"/>
            <a:ext cx="1826542" cy="60884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A7EA4F9-5E7A-4948-84AF-82E9F7ED7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88" y="5999609"/>
            <a:ext cx="1463642" cy="550086"/>
          </a:xfrm>
          <a:prstGeom prst="rect">
            <a:avLst/>
          </a:prstGeom>
        </p:spPr>
      </p:pic>
      <p:pic>
        <p:nvPicPr>
          <p:cNvPr id="51" name="Imagen 5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6FA8FB-A07A-4975-946F-45C35E925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87" y="6004846"/>
            <a:ext cx="1388277" cy="537208"/>
          </a:xfrm>
          <a:prstGeom prst="rect">
            <a:avLst/>
          </a:prstGeom>
        </p:spPr>
      </p:pic>
      <p:pic>
        <p:nvPicPr>
          <p:cNvPr id="48" name="Imagen 4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3A7AF3F-DBC4-4877-92C3-597518B9A4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6007974"/>
            <a:ext cx="2498728" cy="529516"/>
          </a:xfrm>
          <a:prstGeom prst="rect">
            <a:avLst/>
          </a:prstGeom>
        </p:spPr>
      </p:pic>
      <p:grpSp>
        <p:nvGrpSpPr>
          <p:cNvPr id="53" name="Google Shape;7921;p49"/>
          <p:cNvGrpSpPr/>
          <p:nvPr/>
        </p:nvGrpSpPr>
        <p:grpSpPr>
          <a:xfrm>
            <a:off x="3562450" y="3080844"/>
            <a:ext cx="521380" cy="521021"/>
            <a:chOff x="-5635975" y="2757075"/>
            <a:chExt cx="293000" cy="292225"/>
          </a:xfrm>
          <a:solidFill>
            <a:srgbClr val="6247FF"/>
          </a:solidFill>
        </p:grpSpPr>
        <p:sp>
          <p:nvSpPr>
            <p:cNvPr id="54" name="Google Shape;7922;p49"/>
            <p:cNvSpPr/>
            <p:nvPr/>
          </p:nvSpPr>
          <p:spPr>
            <a:xfrm>
              <a:off x="-5635975" y="2757075"/>
              <a:ext cx="293000" cy="292225"/>
            </a:xfrm>
            <a:custGeom>
              <a:avLst/>
              <a:gdLst/>
              <a:ahLst/>
              <a:cxnLst/>
              <a:rect l="l" t="t" r="r" b="b"/>
              <a:pathLst>
                <a:path w="11720" h="11689" extrusionOk="0">
                  <a:moveTo>
                    <a:pt x="10649" y="693"/>
                  </a:moveTo>
                  <a:cubicBezTo>
                    <a:pt x="10838" y="693"/>
                    <a:pt x="10995" y="851"/>
                    <a:pt x="10995" y="1040"/>
                  </a:cubicBezTo>
                  <a:lnTo>
                    <a:pt x="10995" y="7593"/>
                  </a:lnTo>
                  <a:lnTo>
                    <a:pt x="693" y="7593"/>
                  </a:lnTo>
                  <a:lnTo>
                    <a:pt x="693" y="1040"/>
                  </a:lnTo>
                  <a:cubicBezTo>
                    <a:pt x="725" y="851"/>
                    <a:pt x="882" y="693"/>
                    <a:pt x="1040" y="693"/>
                  </a:cubicBezTo>
                  <a:close/>
                  <a:moveTo>
                    <a:pt x="10995" y="8223"/>
                  </a:moveTo>
                  <a:lnTo>
                    <a:pt x="10995" y="8569"/>
                  </a:lnTo>
                  <a:cubicBezTo>
                    <a:pt x="11027" y="8821"/>
                    <a:pt x="10869" y="8916"/>
                    <a:pt x="10680" y="8916"/>
                  </a:cubicBezTo>
                  <a:lnTo>
                    <a:pt x="1040" y="8916"/>
                  </a:lnTo>
                  <a:cubicBezTo>
                    <a:pt x="851" y="8916"/>
                    <a:pt x="693" y="8758"/>
                    <a:pt x="693" y="8569"/>
                  </a:cubicBezTo>
                  <a:lnTo>
                    <a:pt x="693" y="8223"/>
                  </a:lnTo>
                  <a:close/>
                  <a:moveTo>
                    <a:pt x="6679" y="9641"/>
                  </a:moveTo>
                  <a:lnTo>
                    <a:pt x="6994" y="11027"/>
                  </a:lnTo>
                  <a:lnTo>
                    <a:pt x="4694" y="11027"/>
                  </a:lnTo>
                  <a:lnTo>
                    <a:pt x="5009" y="9641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8569"/>
                  </a:lnTo>
                  <a:cubicBezTo>
                    <a:pt x="0" y="9137"/>
                    <a:pt x="473" y="9609"/>
                    <a:pt x="1040" y="9609"/>
                  </a:cubicBezTo>
                  <a:lnTo>
                    <a:pt x="4316" y="9609"/>
                  </a:lnTo>
                  <a:lnTo>
                    <a:pt x="4001" y="10964"/>
                  </a:lnTo>
                  <a:lnTo>
                    <a:pt x="3087" y="10964"/>
                  </a:lnTo>
                  <a:cubicBezTo>
                    <a:pt x="2898" y="10964"/>
                    <a:pt x="2741" y="11121"/>
                    <a:pt x="2741" y="11342"/>
                  </a:cubicBezTo>
                  <a:cubicBezTo>
                    <a:pt x="2741" y="11531"/>
                    <a:pt x="2898" y="11688"/>
                    <a:pt x="3087" y="11688"/>
                  </a:cubicBezTo>
                  <a:lnTo>
                    <a:pt x="8569" y="11688"/>
                  </a:lnTo>
                  <a:cubicBezTo>
                    <a:pt x="8758" y="11688"/>
                    <a:pt x="8916" y="11531"/>
                    <a:pt x="8916" y="11342"/>
                  </a:cubicBezTo>
                  <a:cubicBezTo>
                    <a:pt x="8916" y="11121"/>
                    <a:pt x="8758" y="10964"/>
                    <a:pt x="8569" y="10964"/>
                  </a:cubicBezTo>
                  <a:lnTo>
                    <a:pt x="7656" y="10964"/>
                  </a:lnTo>
                  <a:lnTo>
                    <a:pt x="7341" y="9609"/>
                  </a:lnTo>
                  <a:lnTo>
                    <a:pt x="10649" y="9609"/>
                  </a:lnTo>
                  <a:cubicBezTo>
                    <a:pt x="11216" y="9609"/>
                    <a:pt x="11688" y="9137"/>
                    <a:pt x="11688" y="8569"/>
                  </a:cubicBezTo>
                  <a:lnTo>
                    <a:pt x="11688" y="1008"/>
                  </a:lnTo>
                  <a:cubicBezTo>
                    <a:pt x="11720" y="473"/>
                    <a:pt x="11247" y="0"/>
                    <a:pt x="10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23;p49"/>
            <p:cNvSpPr/>
            <p:nvPr/>
          </p:nvSpPr>
          <p:spPr>
            <a:xfrm>
              <a:off x="-5584800" y="2790150"/>
              <a:ext cx="189850" cy="138050"/>
            </a:xfrm>
            <a:custGeom>
              <a:avLst/>
              <a:gdLst/>
              <a:ahLst/>
              <a:cxnLst/>
              <a:rect l="l" t="t" r="r" b="b"/>
              <a:pathLst>
                <a:path w="7594" h="5522" extrusionOk="0">
                  <a:moveTo>
                    <a:pt x="2994" y="725"/>
                  </a:moveTo>
                  <a:lnTo>
                    <a:pt x="2332" y="1387"/>
                  </a:lnTo>
                  <a:lnTo>
                    <a:pt x="1230" y="1387"/>
                  </a:lnTo>
                  <a:lnTo>
                    <a:pt x="1891" y="725"/>
                  </a:lnTo>
                  <a:close/>
                  <a:moveTo>
                    <a:pt x="3781" y="882"/>
                  </a:moveTo>
                  <a:lnTo>
                    <a:pt x="4349" y="1418"/>
                  </a:lnTo>
                  <a:lnTo>
                    <a:pt x="3246" y="1418"/>
                  </a:lnTo>
                  <a:lnTo>
                    <a:pt x="3781" y="882"/>
                  </a:lnTo>
                  <a:close/>
                  <a:moveTo>
                    <a:pt x="5735" y="756"/>
                  </a:moveTo>
                  <a:lnTo>
                    <a:pt x="6396" y="1418"/>
                  </a:lnTo>
                  <a:lnTo>
                    <a:pt x="5294" y="1418"/>
                  </a:lnTo>
                  <a:lnTo>
                    <a:pt x="4632" y="756"/>
                  </a:lnTo>
                  <a:close/>
                  <a:moveTo>
                    <a:pt x="2175" y="2080"/>
                  </a:moveTo>
                  <a:lnTo>
                    <a:pt x="2868" y="3749"/>
                  </a:lnTo>
                  <a:lnTo>
                    <a:pt x="1198" y="2080"/>
                  </a:lnTo>
                  <a:close/>
                  <a:moveTo>
                    <a:pt x="6396" y="2080"/>
                  </a:moveTo>
                  <a:lnTo>
                    <a:pt x="4727" y="3749"/>
                  </a:lnTo>
                  <a:lnTo>
                    <a:pt x="5420" y="2080"/>
                  </a:lnTo>
                  <a:close/>
                  <a:moveTo>
                    <a:pt x="4664" y="2080"/>
                  </a:moveTo>
                  <a:lnTo>
                    <a:pt x="3781" y="4253"/>
                  </a:lnTo>
                  <a:lnTo>
                    <a:pt x="2931" y="2080"/>
                  </a:lnTo>
                  <a:close/>
                  <a:moveTo>
                    <a:pt x="1734" y="0"/>
                  </a:moveTo>
                  <a:cubicBezTo>
                    <a:pt x="1671" y="0"/>
                    <a:pt x="1545" y="32"/>
                    <a:pt x="1513" y="126"/>
                  </a:cubicBezTo>
                  <a:lnTo>
                    <a:pt x="127" y="1513"/>
                  </a:lnTo>
                  <a:cubicBezTo>
                    <a:pt x="1" y="1670"/>
                    <a:pt x="1" y="1859"/>
                    <a:pt x="127" y="2017"/>
                  </a:cubicBezTo>
                  <a:lnTo>
                    <a:pt x="3561" y="5451"/>
                  </a:lnTo>
                  <a:cubicBezTo>
                    <a:pt x="3624" y="5498"/>
                    <a:pt x="3711" y="5522"/>
                    <a:pt x="3797" y="5522"/>
                  </a:cubicBezTo>
                  <a:cubicBezTo>
                    <a:pt x="3884" y="5522"/>
                    <a:pt x="3970" y="5498"/>
                    <a:pt x="4033" y="5451"/>
                  </a:cubicBezTo>
                  <a:lnTo>
                    <a:pt x="7468" y="2017"/>
                  </a:lnTo>
                  <a:cubicBezTo>
                    <a:pt x="7594" y="1891"/>
                    <a:pt x="7594" y="1702"/>
                    <a:pt x="7499" y="1544"/>
                  </a:cubicBezTo>
                  <a:lnTo>
                    <a:pt x="7468" y="1513"/>
                  </a:lnTo>
                  <a:lnTo>
                    <a:pt x="6081" y="126"/>
                  </a:lnTo>
                  <a:cubicBezTo>
                    <a:pt x="6018" y="32"/>
                    <a:pt x="5924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4989;p42"/>
          <p:cNvGrpSpPr>
            <a:grpSpLocks noChangeAspect="1"/>
          </p:cNvGrpSpPr>
          <p:nvPr/>
        </p:nvGrpSpPr>
        <p:grpSpPr>
          <a:xfrm>
            <a:off x="3571465" y="4925641"/>
            <a:ext cx="504323" cy="521022"/>
            <a:chOff x="-62148000" y="1930075"/>
            <a:chExt cx="309550" cy="319800"/>
          </a:xfrm>
          <a:solidFill>
            <a:srgbClr val="6247FF"/>
          </a:solidFill>
        </p:grpSpPr>
        <p:sp>
          <p:nvSpPr>
            <p:cNvPr id="57" name="Google Shape;4990;p42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91;p42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4998;p42"/>
          <p:cNvGrpSpPr>
            <a:grpSpLocks noChangeAspect="1"/>
          </p:cNvGrpSpPr>
          <p:nvPr/>
        </p:nvGrpSpPr>
        <p:grpSpPr>
          <a:xfrm>
            <a:off x="3564003" y="4041368"/>
            <a:ext cx="518442" cy="521022"/>
            <a:chOff x="-62150375" y="2664925"/>
            <a:chExt cx="316650" cy="318225"/>
          </a:xfrm>
          <a:solidFill>
            <a:srgbClr val="6247FF"/>
          </a:solidFill>
        </p:grpSpPr>
        <p:sp>
          <p:nvSpPr>
            <p:cNvPr id="60" name="Google Shape;4999;p42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00;p42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01;p42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02;p42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1417;p41"/>
          <p:cNvSpPr txBox="1"/>
          <p:nvPr/>
        </p:nvSpPr>
        <p:spPr>
          <a:xfrm>
            <a:off x="4227262" y="3047273"/>
            <a:ext cx="6296359" cy="8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s-PE" sz="1400" dirty="0" err="1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Qualus</a:t>
            </a:r>
            <a:r>
              <a:rPr lang="es-PE" sz="14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Manager es la </a:t>
            </a:r>
            <a:r>
              <a:rPr lang="es-PE" sz="1400" b="1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plataforma web </a:t>
            </a:r>
            <a:r>
              <a:rPr lang="es-PE" sz="14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que reemplaza el uso de Excel para controlar y entender finanzas en MYPES fácilmente.</a:t>
            </a:r>
          </a:p>
        </p:txBody>
      </p:sp>
      <p:sp>
        <p:nvSpPr>
          <p:cNvPr id="66" name="Google Shape;1417;p41"/>
          <p:cNvSpPr txBox="1"/>
          <p:nvPr/>
        </p:nvSpPr>
        <p:spPr>
          <a:xfrm>
            <a:off x="4227262" y="4024423"/>
            <a:ext cx="6296359" cy="8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s-PE" sz="14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Nos ofrece certeza total sobre los resultados de la empresa. Esto se da mediante un registro sencillo de información y explicaciones financieras del negocio generadas </a:t>
            </a:r>
            <a:r>
              <a:rPr lang="es-PE" sz="1400" dirty="0" err="1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automaticamente</a:t>
            </a:r>
            <a:r>
              <a:rPr lang="es-PE" sz="14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7" name="Google Shape;1417;p41"/>
          <p:cNvSpPr txBox="1"/>
          <p:nvPr/>
        </p:nvSpPr>
        <p:spPr>
          <a:xfrm>
            <a:off x="4227262" y="4980006"/>
            <a:ext cx="6122083" cy="50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s-PE" sz="1400" dirty="0">
                <a:solidFill>
                  <a:srgbClr val="666666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Somos ganadores de la 7G de SUP.</a:t>
            </a:r>
          </a:p>
        </p:txBody>
      </p:sp>
      <p:pic>
        <p:nvPicPr>
          <p:cNvPr id="4100" name="Picture 4" descr="https://uploads-ssl.webflow.com/5d801b0c4f6ce5612cda552d/5d9e19e3b7de93903262cabb_Asset%202%402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69" y="605386"/>
            <a:ext cx="3611753" cy="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9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4727237"/>
            <a:ext cx="12207741" cy="2130763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29178" y="22333"/>
            <a:ext cx="5288297" cy="105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Cómo funciona</a:t>
            </a:r>
          </a:p>
        </p:txBody>
      </p:sp>
      <p:sp>
        <p:nvSpPr>
          <p:cNvPr id="88" name="Google Shape;1304;p34"/>
          <p:cNvSpPr txBox="1">
            <a:spLocks/>
          </p:cNvSpPr>
          <p:nvPr/>
        </p:nvSpPr>
        <p:spPr>
          <a:xfrm flipH="1">
            <a:off x="941949" y="5933426"/>
            <a:ext cx="2913006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"/>
              <a:buNone/>
              <a:defRPr sz="1867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/>
            <a:r>
              <a:rPr lang="es-PE" sz="1400" kern="0" dirty="0">
                <a:solidFill>
                  <a:schemeClr val="bg1"/>
                </a:solidFill>
                <a:latin typeface="Montserrat Light" panose="00000400000000000000" pitchFamily="50" charset="0"/>
              </a:rPr>
              <a:t>Ingresa en el formulario tus ingresos, egresos, movimiento de inventarios, entre otros .</a:t>
            </a:r>
            <a:endParaRPr kumimoji="0" lang="es-PE" sz="1400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anose="00000400000000000000" pitchFamily="50" charset="0"/>
              <a:sym typeface="Barlow Semi Condensed"/>
            </a:endParaRPr>
          </a:p>
        </p:txBody>
      </p:sp>
      <p:sp>
        <p:nvSpPr>
          <p:cNvPr id="89" name="Google Shape;1305;p34"/>
          <p:cNvSpPr txBox="1">
            <a:spLocks/>
          </p:cNvSpPr>
          <p:nvPr/>
        </p:nvSpPr>
        <p:spPr>
          <a:xfrm flipH="1">
            <a:off x="4567329" y="5933426"/>
            <a:ext cx="2998225" cy="46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"/>
              <a:buNone/>
              <a:defRPr sz="1867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None/>
              <a:defRPr sz="1333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"/>
              <a:buNone/>
              <a:tabLst/>
              <a:defRPr/>
            </a:pPr>
            <a:r>
              <a:rPr kumimoji="0" lang="es-PE" sz="14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50" charset="0"/>
                <a:sym typeface="Barlow Semi Condensed"/>
              </a:rPr>
              <a:t>Las explicaciones, reportes</a:t>
            </a:r>
            <a:r>
              <a:rPr kumimoji="0" lang="es-PE" sz="1400" b="0" i="0" u="none" strike="noStrike" kern="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50" charset="0"/>
                <a:sym typeface="Barlow Semi Condensed"/>
              </a:rPr>
              <a:t> y gráficos generados</a:t>
            </a:r>
            <a:r>
              <a:rPr kumimoji="0" lang="es-PE" sz="14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 panose="00000400000000000000" pitchFamily="50" charset="0"/>
                <a:sym typeface="Barlow Semi Condensed"/>
              </a:rPr>
              <a:t> automáticamente.</a:t>
            </a:r>
          </a:p>
        </p:txBody>
      </p:sp>
      <p:sp>
        <p:nvSpPr>
          <p:cNvPr id="112" name="Google Shape;1328;p34"/>
          <p:cNvSpPr txBox="1">
            <a:spLocks/>
          </p:cNvSpPr>
          <p:nvPr/>
        </p:nvSpPr>
        <p:spPr>
          <a:xfrm flipH="1">
            <a:off x="960257" y="5505338"/>
            <a:ext cx="2927200" cy="58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2400" kern="0" dirty="0">
                <a:solidFill>
                  <a:schemeClr val="bg1"/>
                </a:solidFill>
                <a:latin typeface="Montserrat SemiBold" panose="00000700000000000000" pitchFamily="50" charset="0"/>
              </a:rPr>
              <a:t>Registra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 panose="00000700000000000000" pitchFamily="50" charset="0"/>
              <a:sym typeface="Saira ExtraCondensed SemiBold"/>
            </a:endParaRPr>
          </a:p>
        </p:txBody>
      </p:sp>
      <p:sp>
        <p:nvSpPr>
          <p:cNvPr id="113" name="Google Shape;1329;p34"/>
          <p:cNvSpPr txBox="1">
            <a:spLocks/>
          </p:cNvSpPr>
          <p:nvPr/>
        </p:nvSpPr>
        <p:spPr>
          <a:xfrm flipH="1">
            <a:off x="4546984" y="5316735"/>
            <a:ext cx="3083526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2400" kern="0" dirty="0">
                <a:solidFill>
                  <a:schemeClr val="bg1"/>
                </a:solidFill>
                <a:latin typeface="Montserrat SemiBold" panose="00000700000000000000" pitchFamily="50" charset="0"/>
              </a:rPr>
              <a:t>Entiende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 panose="00000700000000000000" pitchFamily="50" charset="0"/>
              <a:sym typeface="Saira ExtraCondensed SemiBold"/>
            </a:endParaRPr>
          </a:p>
        </p:txBody>
      </p:sp>
      <p:sp>
        <p:nvSpPr>
          <p:cNvPr id="114" name="Google Shape;1330;p34"/>
          <p:cNvSpPr txBox="1">
            <a:spLocks/>
          </p:cNvSpPr>
          <p:nvPr/>
        </p:nvSpPr>
        <p:spPr>
          <a:xfrm flipH="1">
            <a:off x="8418614" y="6059167"/>
            <a:ext cx="292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50" charset="0"/>
                <a:sym typeface="Saira ExtraCondensed SemiBold"/>
              </a:rPr>
              <a:t>Toma las mejores decisiones</a:t>
            </a:r>
          </a:p>
        </p:txBody>
      </p:sp>
      <p:sp>
        <p:nvSpPr>
          <p:cNvPr id="118" name="Google Shape;6409;p61"/>
          <p:cNvSpPr/>
          <p:nvPr/>
        </p:nvSpPr>
        <p:spPr>
          <a:xfrm>
            <a:off x="2206825" y="4948187"/>
            <a:ext cx="418382" cy="562533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435D74"/>
              </a:solidFill>
            </a:endParaRPr>
          </a:p>
        </p:txBody>
      </p:sp>
      <p:grpSp>
        <p:nvGrpSpPr>
          <p:cNvPr id="119" name="Google Shape;6257;p61"/>
          <p:cNvGrpSpPr/>
          <p:nvPr/>
        </p:nvGrpSpPr>
        <p:grpSpPr>
          <a:xfrm>
            <a:off x="9683843" y="4965388"/>
            <a:ext cx="448143" cy="505246"/>
            <a:chOff x="3299850" y="238575"/>
            <a:chExt cx="427725" cy="482225"/>
          </a:xfrm>
          <a:solidFill>
            <a:schemeClr val="bg1"/>
          </a:solidFill>
        </p:grpSpPr>
        <p:sp>
          <p:nvSpPr>
            <p:cNvPr id="120" name="Google Shape;6258;p61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21" name="Google Shape;6259;p61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22" name="Google Shape;6260;p61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23" name="Google Shape;6261;p61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24" name="Google Shape;6262;p61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25" name="Google Shape;6316;p61"/>
          <p:cNvGrpSpPr/>
          <p:nvPr/>
        </p:nvGrpSpPr>
        <p:grpSpPr>
          <a:xfrm>
            <a:off x="5721271" y="4986482"/>
            <a:ext cx="524467" cy="501625"/>
            <a:chOff x="5049750" y="832600"/>
            <a:chExt cx="505100" cy="483100"/>
          </a:xfrm>
          <a:solidFill>
            <a:schemeClr val="bg1"/>
          </a:solidFill>
        </p:grpSpPr>
        <p:sp>
          <p:nvSpPr>
            <p:cNvPr id="126" name="Google Shape;6317;p61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27" name="Google Shape;6318;p61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73" y="1701333"/>
            <a:ext cx="3531693" cy="25140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0980FAA-4458-49BD-A13B-8272E3E6CBCD}"/>
              </a:ext>
            </a:extLst>
          </p:cNvPr>
          <p:cNvSpPr/>
          <p:nvPr/>
        </p:nvSpPr>
        <p:spPr>
          <a:xfrm>
            <a:off x="0" y="3512634"/>
            <a:ext cx="733341" cy="334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D1B6900-4C3F-4B6F-A97A-F12655484C30}"/>
              </a:ext>
            </a:extLst>
          </p:cNvPr>
          <p:cNvSpPr/>
          <p:nvPr/>
        </p:nvSpPr>
        <p:spPr>
          <a:xfrm>
            <a:off x="3975983" y="3512634"/>
            <a:ext cx="490879" cy="334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CE6F1A2-384B-4852-9F2A-BD08544AAA75}"/>
              </a:ext>
            </a:extLst>
          </p:cNvPr>
          <p:cNvSpPr/>
          <p:nvPr/>
        </p:nvSpPr>
        <p:spPr>
          <a:xfrm>
            <a:off x="7729180" y="3523785"/>
            <a:ext cx="490879" cy="334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3FFB17D-0404-40DE-B3D3-0F3BDC547E41}"/>
              </a:ext>
            </a:extLst>
          </p:cNvPr>
          <p:cNvSpPr/>
          <p:nvPr/>
        </p:nvSpPr>
        <p:spPr>
          <a:xfrm>
            <a:off x="11572504" y="3542896"/>
            <a:ext cx="635237" cy="334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7DEDF8-0EF7-44E8-8F3B-B6B09E755A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53" t="19689" r="26966" b="8315"/>
          <a:stretch/>
        </p:blipFill>
        <p:spPr>
          <a:xfrm>
            <a:off x="702870" y="1155884"/>
            <a:ext cx="3244579" cy="346883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405313-0F21-4123-BDF0-0DE0A00E4C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94" t="29960" r="13927" b="10067"/>
          <a:stretch/>
        </p:blipFill>
        <p:spPr>
          <a:xfrm>
            <a:off x="4367594" y="1182933"/>
            <a:ext cx="3430804" cy="333746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7" name="Picture 4" descr="https://uploads-ssl.webflow.com/5d801b0c4f6ce5612cda552d/5d9e19e3b7de93903262cabb_Asset%202%402x.png">
            <a:extLst>
              <a:ext uri="{FF2B5EF4-FFF2-40B4-BE49-F238E27FC236}">
                <a16:creationId xmlns:a16="http://schemas.microsoft.com/office/drawing/2014/main" id="{2F57CB70-52BD-4CCE-A92B-5E5F0DCB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18" y="291165"/>
            <a:ext cx="3611753" cy="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5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Ruta Emprendedor</a:t>
            </a:r>
          </a:p>
        </p:txBody>
      </p:sp>
      <p:sp>
        <p:nvSpPr>
          <p:cNvPr id="70" name="Google Shape;1328;p34"/>
          <p:cNvSpPr txBox="1">
            <a:spLocks/>
          </p:cNvSpPr>
          <p:nvPr/>
        </p:nvSpPr>
        <p:spPr>
          <a:xfrm flipH="1">
            <a:off x="991804" y="2316286"/>
            <a:ext cx="6998312" cy="25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Definir los precios y calcular los márgenes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Productos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Servicios</a:t>
            </a:r>
          </a:p>
          <a:p>
            <a:pPr marL="742950" lvl="1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Productos y servicios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s-PE" sz="1800" kern="0" dirty="0">
              <a:latin typeface="Montserrat" panose="000005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Google Shape;1328;p34">
            <a:extLst>
              <a:ext uri="{FF2B5EF4-FFF2-40B4-BE49-F238E27FC236}">
                <a16:creationId xmlns:a16="http://schemas.microsoft.com/office/drawing/2014/main" id="{89B095A1-CCF8-4635-B8D1-67CA57EC3F09}"/>
              </a:ext>
            </a:extLst>
          </p:cNvPr>
          <p:cNvSpPr txBox="1">
            <a:spLocks/>
          </p:cNvSpPr>
          <p:nvPr/>
        </p:nvSpPr>
        <p:spPr>
          <a:xfrm flipH="1">
            <a:off x="599917" y="1140247"/>
            <a:ext cx="6998312" cy="92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lang="es-PE" sz="2400" kern="0" dirty="0">
                <a:latin typeface="Montserrat" panose="00000500000000000000" pitchFamily="50" charset="0"/>
              </a:rPr>
              <a:t>¿Qué veremos en este curso?</a:t>
            </a:r>
            <a:endParaRPr kumimoji="0" lang="es-PE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9924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847535" y="312644"/>
            <a:ext cx="4375525" cy="105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Beneficios</a:t>
            </a:r>
          </a:p>
        </p:txBody>
      </p:sp>
      <p:grpSp>
        <p:nvGrpSpPr>
          <p:cNvPr id="38" name="Google Shape;1394;p40"/>
          <p:cNvGrpSpPr>
            <a:grpSpLocks noChangeAspect="1"/>
          </p:cNvGrpSpPr>
          <p:nvPr/>
        </p:nvGrpSpPr>
        <p:grpSpPr>
          <a:xfrm>
            <a:off x="9280213" y="4312316"/>
            <a:ext cx="554775" cy="504000"/>
            <a:chOff x="-62518200" y="2692475"/>
            <a:chExt cx="318225" cy="289100"/>
          </a:xfrm>
          <a:solidFill>
            <a:srgbClr val="666666"/>
          </a:solidFill>
        </p:grpSpPr>
        <p:sp>
          <p:nvSpPr>
            <p:cNvPr id="52" name="Google Shape;1395;p40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96;p40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1328;p34"/>
          <p:cNvSpPr txBox="1">
            <a:spLocks/>
          </p:cNvSpPr>
          <p:nvPr/>
        </p:nvSpPr>
        <p:spPr>
          <a:xfrm flipH="1">
            <a:off x="4632400" y="5353518"/>
            <a:ext cx="292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Soporte total por chat, llamadas o videos tutoriales</a:t>
            </a: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70" name="Google Shape;1328;p34"/>
          <p:cNvSpPr txBox="1">
            <a:spLocks/>
          </p:cNvSpPr>
          <p:nvPr/>
        </p:nvSpPr>
        <p:spPr>
          <a:xfrm flipH="1">
            <a:off x="4632400" y="2701473"/>
            <a:ext cx="292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kumimoji="0" lang="es-P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Registro sencillo de información diseñado para </a:t>
            </a:r>
            <a:r>
              <a:rPr kumimoji="0" lang="es-PE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mypes</a:t>
            </a: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79" name="Google Shape;1328;p34"/>
          <p:cNvSpPr txBox="1">
            <a:spLocks/>
          </p:cNvSpPr>
          <p:nvPr/>
        </p:nvSpPr>
        <p:spPr>
          <a:xfrm flipH="1">
            <a:off x="1086041" y="5071809"/>
            <a:ext cx="292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Ahorra tiempo y guarda tu información con seguridad</a:t>
            </a: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82" name="Google Shape;1328;p34"/>
          <p:cNvSpPr txBox="1">
            <a:spLocks/>
          </p:cNvSpPr>
          <p:nvPr/>
        </p:nvSpPr>
        <p:spPr>
          <a:xfrm flipH="1">
            <a:off x="1086041" y="2701473"/>
            <a:ext cx="292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Elimina el estrés de manejar múltiples hojas de Excel</a:t>
            </a: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85" name="Google Shape;1328;p34"/>
          <p:cNvSpPr txBox="1">
            <a:spLocks/>
          </p:cNvSpPr>
          <p:nvPr/>
        </p:nvSpPr>
        <p:spPr>
          <a:xfrm flipH="1">
            <a:off x="8032843" y="5157031"/>
            <a:ext cx="2927201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Maneja tus números como un experto y con total certeza</a:t>
            </a: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87" name="Google Shape;1328;p34"/>
          <p:cNvSpPr txBox="1">
            <a:spLocks/>
          </p:cNvSpPr>
          <p:nvPr/>
        </p:nvSpPr>
        <p:spPr>
          <a:xfrm flipH="1">
            <a:off x="7991680" y="2701473"/>
            <a:ext cx="292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kumimoji="0" lang="es-P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Explicaciones automáticas y fáciles de tus resultados</a:t>
            </a:r>
          </a:p>
        </p:txBody>
      </p:sp>
      <p:grpSp>
        <p:nvGrpSpPr>
          <p:cNvPr id="91" name="Google Shape;6198;p45"/>
          <p:cNvGrpSpPr>
            <a:grpSpLocks noChangeAspect="1"/>
          </p:cNvGrpSpPr>
          <p:nvPr/>
        </p:nvGrpSpPr>
        <p:grpSpPr>
          <a:xfrm>
            <a:off x="5764917" y="4312316"/>
            <a:ext cx="505333" cy="504000"/>
            <a:chOff x="-34778075" y="2272675"/>
            <a:chExt cx="293800" cy="293025"/>
          </a:xfrm>
          <a:solidFill>
            <a:srgbClr val="666666"/>
          </a:solidFill>
        </p:grpSpPr>
        <p:sp>
          <p:nvSpPr>
            <p:cNvPr id="92" name="Google Shape;6199;p45"/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00;p45"/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01;p45"/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7870;p49"/>
          <p:cNvGrpSpPr/>
          <p:nvPr/>
        </p:nvGrpSpPr>
        <p:grpSpPr>
          <a:xfrm>
            <a:off x="5817508" y="1792863"/>
            <a:ext cx="547425" cy="549953"/>
            <a:chOff x="-1333975" y="2365850"/>
            <a:chExt cx="292225" cy="293575"/>
          </a:xfrm>
          <a:solidFill>
            <a:srgbClr val="666666"/>
          </a:solidFill>
        </p:grpSpPr>
        <p:sp>
          <p:nvSpPr>
            <p:cNvPr id="96" name="Google Shape;7871;p49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2;p49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73;p49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74;p49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875;p49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876;p49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877;p49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78;p49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7909;p49"/>
          <p:cNvSpPr>
            <a:spLocks noChangeAspect="1"/>
          </p:cNvSpPr>
          <p:nvPr/>
        </p:nvSpPr>
        <p:spPr>
          <a:xfrm>
            <a:off x="9280213" y="1815839"/>
            <a:ext cx="505333" cy="504000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8263;p50"/>
          <p:cNvSpPr>
            <a:spLocks noChangeAspect="1"/>
          </p:cNvSpPr>
          <p:nvPr/>
        </p:nvSpPr>
        <p:spPr>
          <a:xfrm>
            <a:off x="2374918" y="4312316"/>
            <a:ext cx="325679" cy="504000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6247;p45"/>
          <p:cNvSpPr>
            <a:spLocks noChangeAspect="1"/>
          </p:cNvSpPr>
          <p:nvPr/>
        </p:nvSpPr>
        <p:spPr>
          <a:xfrm>
            <a:off x="2197933" y="1815839"/>
            <a:ext cx="502664" cy="504000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3" name="Picture 4" descr="https://uploads-ssl.webflow.com/5d801b0c4f6ce5612cda552d/5d9e19e3b7de93903262cabb_Asset%202%402x.png">
            <a:extLst>
              <a:ext uri="{FF2B5EF4-FFF2-40B4-BE49-F238E27FC236}">
                <a16:creationId xmlns:a16="http://schemas.microsoft.com/office/drawing/2014/main" id="{38BB372D-0692-4F36-AAB8-9C677C0A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65" y="564732"/>
            <a:ext cx="3611753" cy="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7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4" y="1653323"/>
            <a:ext cx="8938073" cy="4500000"/>
          </a:xfrm>
          <a:prstGeom prst="rect">
            <a:avLst/>
          </a:prstGeom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6" name="Google Shape;2593;p48"/>
          <p:cNvSpPr txBox="1">
            <a:spLocks/>
          </p:cNvSpPr>
          <p:nvPr/>
        </p:nvSpPr>
        <p:spPr>
          <a:xfrm flipH="1">
            <a:off x="512746" y="276134"/>
            <a:ext cx="5583254" cy="105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>
                <a:solidFill>
                  <a:srgbClr val="6247FF"/>
                </a:solidFill>
                <a:latin typeface="Montserrat Medium" panose="00000600000000000000" pitchFamily="50" charset="0"/>
                <a:cs typeface="Saira ExtraCondensed SemiBold" panose="00000708000000000000" charset="0"/>
              </a:rPr>
              <a:t>Planes Mensuales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420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614737"/>
            <a:ext cx="12192000" cy="1243264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23" name="Google Shape;2593;p48"/>
          <p:cNvSpPr txBox="1">
            <a:spLocks/>
          </p:cNvSpPr>
          <p:nvPr/>
        </p:nvSpPr>
        <p:spPr>
          <a:xfrm flipH="1">
            <a:off x="847534" y="431321"/>
            <a:ext cx="4978654" cy="128526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Contacto:</a:t>
            </a:r>
          </a:p>
        </p:txBody>
      </p:sp>
      <p:sp>
        <p:nvSpPr>
          <p:cNvPr id="35" name="Google Shape;1328;p34"/>
          <p:cNvSpPr txBox="1">
            <a:spLocks/>
          </p:cNvSpPr>
          <p:nvPr/>
        </p:nvSpPr>
        <p:spPr>
          <a:xfrm flipH="1">
            <a:off x="2147475" y="2578367"/>
            <a:ext cx="3452988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l">
              <a:defRPr/>
            </a:pPr>
            <a:r>
              <a:rPr lang="es-PE" sz="2000" kern="0" dirty="0">
                <a:latin typeface="Montserrat Light" panose="00000400000000000000" pitchFamily="50" charset="0"/>
                <a:ea typeface="Barlow Semi Condensed"/>
                <a:cs typeface="Barlow Semi Condensed"/>
                <a:sym typeface="Barlow Semi Condensed"/>
              </a:rPr>
              <a:t>cepomarino@cfo.pe </a:t>
            </a:r>
          </a:p>
          <a:p>
            <a:pPr lvl="0" algn="l">
              <a:defRPr/>
            </a:pPr>
            <a:r>
              <a:rPr lang="es-PE" sz="2000" kern="0" dirty="0">
                <a:latin typeface="Montserrat Light" panose="00000400000000000000" pitchFamily="50" charset="0"/>
                <a:ea typeface="Barlow Semi Condensed"/>
                <a:cs typeface="Barlow Semi Condensed"/>
                <a:sym typeface="Barlow Semi Condensed"/>
              </a:rPr>
              <a:t>sdenegri@cfo.pe</a:t>
            </a:r>
            <a:endParaRPr lang="es-PE" sz="2000" kern="0" dirty="0">
              <a:latin typeface="Montserrat Light" panose="00000400000000000000" pitchFamily="50" charset="0"/>
              <a:ea typeface="Barlow Semi Condensed"/>
              <a:cs typeface="Barlow Semi Condensed"/>
            </a:endParaRPr>
          </a:p>
        </p:txBody>
      </p:sp>
      <p:sp>
        <p:nvSpPr>
          <p:cNvPr id="40" name="Google Shape;1328;p34"/>
          <p:cNvSpPr txBox="1">
            <a:spLocks/>
          </p:cNvSpPr>
          <p:nvPr/>
        </p:nvSpPr>
        <p:spPr>
          <a:xfrm flipH="1">
            <a:off x="2147475" y="3681189"/>
            <a:ext cx="3452988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2000" kern="0" dirty="0">
                <a:latin typeface="Montserrat Light" panose="00000400000000000000" pitchFamily="50" charset="0"/>
                <a:ea typeface="Barlow Semi Condensed"/>
                <a:cs typeface="Barlow Semi Condensed"/>
                <a:sym typeface="Barlow Semi Condensed"/>
              </a:rPr>
              <a:t>944413697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tabLst/>
              <a:defRPr/>
            </a:pPr>
            <a:r>
              <a:rPr lang="es-PE" sz="2000" kern="0" dirty="0">
                <a:latin typeface="Montserrat Light" panose="00000400000000000000" pitchFamily="50" charset="0"/>
                <a:ea typeface="Barlow Semi Condensed"/>
                <a:cs typeface="Barlow Semi Condensed"/>
                <a:sym typeface="Barlow Semi Condensed"/>
              </a:rPr>
              <a:t>994805825</a:t>
            </a:r>
            <a:endParaRPr lang="es-PE" sz="2000" kern="0" dirty="0">
              <a:latin typeface="Montserrat Light" panose="00000400000000000000" pitchFamily="50" charset="0"/>
              <a:ea typeface="Barlow Semi Condensed"/>
              <a:cs typeface="Barlow Semi Condensed"/>
            </a:endParaRPr>
          </a:p>
        </p:txBody>
      </p:sp>
      <p:sp>
        <p:nvSpPr>
          <p:cNvPr id="41" name="Google Shape;1328;p34"/>
          <p:cNvSpPr txBox="1">
            <a:spLocks/>
          </p:cNvSpPr>
          <p:nvPr/>
        </p:nvSpPr>
        <p:spPr>
          <a:xfrm flipH="1">
            <a:off x="7255115" y="2461989"/>
            <a:ext cx="3452988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l">
              <a:defRPr/>
            </a:pPr>
            <a:r>
              <a:rPr lang="es-PE" sz="2000" kern="0" dirty="0">
                <a:latin typeface="Montserrat Light" panose="00000400000000000000" pitchFamily="50" charset="0"/>
                <a:ea typeface="Barlow Semi Condensed"/>
                <a:cs typeface="Barlow Semi Condensed"/>
                <a:sym typeface="Barlow Semi Condensed"/>
                <a:hlinkClick r:id="rId4"/>
              </a:rPr>
              <a:t>www.qualus.pe</a:t>
            </a:r>
            <a:endParaRPr lang="es-PE" sz="2000" kern="0" dirty="0">
              <a:latin typeface="Montserrat Light" panose="00000400000000000000" pitchFamily="50" charset="0"/>
              <a:ea typeface="Barlow Semi Condensed"/>
              <a:cs typeface="Barlow Semi Condensed"/>
            </a:endParaRPr>
          </a:p>
        </p:txBody>
      </p:sp>
      <p:sp>
        <p:nvSpPr>
          <p:cNvPr id="42" name="Google Shape;1328;p34"/>
          <p:cNvSpPr txBox="1">
            <a:spLocks/>
          </p:cNvSpPr>
          <p:nvPr/>
        </p:nvSpPr>
        <p:spPr>
          <a:xfrm flipH="1">
            <a:off x="7255114" y="3508007"/>
            <a:ext cx="4200475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l">
              <a:defRPr/>
            </a:pPr>
            <a:r>
              <a:rPr lang="es-PE" sz="2000" kern="0" dirty="0">
                <a:latin typeface="Montserrat Light" panose="00000400000000000000" pitchFamily="50" charset="0"/>
                <a:ea typeface="Barlow Semi Condensed"/>
                <a:cs typeface="Barlow Semi Condensed"/>
                <a:sym typeface="Barlow Semi Condensed"/>
                <a:hlinkClick r:id="rId5"/>
              </a:rPr>
              <a:t>www.qualusmanager.com</a:t>
            </a:r>
            <a:endParaRPr lang="es-PE" sz="2000" kern="0" dirty="0">
              <a:latin typeface="Montserrat Light" panose="00000400000000000000" pitchFamily="50" charset="0"/>
              <a:ea typeface="Barlow Semi Condensed"/>
              <a:cs typeface="Barlow Semi Condensed"/>
            </a:endParaRPr>
          </a:p>
        </p:txBody>
      </p:sp>
      <p:sp>
        <p:nvSpPr>
          <p:cNvPr id="50" name="Google Shape;10064;p70"/>
          <p:cNvSpPr>
            <a:spLocks noChangeAspect="1"/>
          </p:cNvSpPr>
          <p:nvPr/>
        </p:nvSpPr>
        <p:spPr>
          <a:xfrm>
            <a:off x="6503752" y="2667359"/>
            <a:ext cx="509476" cy="504000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091;p70"/>
          <p:cNvSpPr>
            <a:spLocks noChangeAspect="1"/>
          </p:cNvSpPr>
          <p:nvPr/>
        </p:nvSpPr>
        <p:spPr>
          <a:xfrm>
            <a:off x="1516138" y="2761010"/>
            <a:ext cx="542009" cy="380866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0064;p70"/>
          <p:cNvSpPr>
            <a:spLocks noChangeAspect="1"/>
          </p:cNvSpPr>
          <p:nvPr/>
        </p:nvSpPr>
        <p:spPr>
          <a:xfrm>
            <a:off x="6498108" y="3734159"/>
            <a:ext cx="509476" cy="504000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8359;p66"/>
          <p:cNvGrpSpPr>
            <a:grpSpLocks noChangeAspect="1"/>
          </p:cNvGrpSpPr>
          <p:nvPr/>
        </p:nvGrpSpPr>
        <p:grpSpPr>
          <a:xfrm>
            <a:off x="1570568" y="3714054"/>
            <a:ext cx="506673" cy="504000"/>
            <a:chOff x="-35853975" y="2631825"/>
            <a:chExt cx="293800" cy="292250"/>
          </a:xfrm>
          <a:solidFill>
            <a:srgbClr val="666666"/>
          </a:solidFill>
        </p:grpSpPr>
        <p:sp>
          <p:nvSpPr>
            <p:cNvPr id="54" name="Google Shape;8360;p66"/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361;p66"/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362;p66"/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363;p66"/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64;p66"/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825869" y="5710989"/>
            <a:ext cx="4540262" cy="1072363"/>
            <a:chOff x="2962022" y="5502447"/>
            <a:chExt cx="5219450" cy="1232780"/>
          </a:xfrm>
        </p:grpSpPr>
        <p:pic>
          <p:nvPicPr>
            <p:cNvPr id="5" name="Imagen 4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022" y="5502447"/>
              <a:ext cx="1289135" cy="1232780"/>
            </a:xfrm>
            <a:prstGeom prst="rect">
              <a:avLst/>
            </a:prstGeom>
          </p:spPr>
        </p:pic>
        <p:pic>
          <p:nvPicPr>
            <p:cNvPr id="6" name="Imagen 5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601" y="5502447"/>
              <a:ext cx="1289135" cy="1232780"/>
            </a:xfrm>
            <a:prstGeom prst="rect">
              <a:avLst/>
            </a:prstGeom>
          </p:spPr>
        </p:pic>
        <p:pic>
          <p:nvPicPr>
            <p:cNvPr id="7" name="Imagen 6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337" y="5502447"/>
              <a:ext cx="1289135" cy="1232780"/>
            </a:xfrm>
            <a:prstGeom prst="rect">
              <a:avLst/>
            </a:prstGeom>
          </p:spPr>
        </p:pic>
        <p:pic>
          <p:nvPicPr>
            <p:cNvPr id="8" name="Imagen 7">
              <a:hlinkClick r:id="rId12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180" y="5502447"/>
              <a:ext cx="1289135" cy="1232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84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Introducción</a:t>
            </a:r>
          </a:p>
        </p:txBody>
      </p:sp>
      <p:sp>
        <p:nvSpPr>
          <p:cNvPr id="70" name="Google Shape;1328;p34"/>
          <p:cNvSpPr txBox="1">
            <a:spLocks/>
          </p:cNvSpPr>
          <p:nvPr/>
        </p:nvSpPr>
        <p:spPr>
          <a:xfrm flipH="1">
            <a:off x="980918" y="1603508"/>
            <a:ext cx="9382282" cy="15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Existen diversas estrategias para determinar los precios.</a:t>
            </a:r>
            <a:endParaRPr lang="es-PE" sz="1400" kern="0" dirty="0">
              <a:latin typeface="Montserrat" panose="00000500000000000000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Modelos de negocio innovadores </a:t>
            </a:r>
            <a:r>
              <a:rPr kumimoji="0" lang="es-PE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Wingdings" panose="05000000000000000000" pitchFamily="2" charset="2"/>
              </a:rPr>
              <a:t> pueden ser muy disruptivos o crean su propio mercado.</a:t>
            </a:r>
            <a:endParaRPr kumimoji="0" lang="es-P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IKEA ha cambiado su logo pero seguramente no te des cuenta ...">
            <a:extLst>
              <a:ext uri="{FF2B5EF4-FFF2-40B4-BE49-F238E27FC236}">
                <a16:creationId xmlns:a16="http://schemas.microsoft.com/office/drawing/2014/main" id="{20B854ED-417F-4890-A58C-2D3978FD7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34000" r="10914" b="34228"/>
          <a:stretch/>
        </p:blipFill>
        <p:spPr bwMode="auto">
          <a:xfrm>
            <a:off x="954339" y="3878672"/>
            <a:ext cx="3004457" cy="12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cDonalds Logo | LOGOS de MARCAS">
            <a:extLst>
              <a:ext uri="{FF2B5EF4-FFF2-40B4-BE49-F238E27FC236}">
                <a16:creationId xmlns:a16="http://schemas.microsoft.com/office/drawing/2014/main" id="{2BB038B3-C491-49BD-94FC-E542B3EF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54" y="3460527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nd Story Hero – Dollar Shave Club - All Good Tales">
            <a:extLst>
              <a:ext uri="{FF2B5EF4-FFF2-40B4-BE49-F238E27FC236}">
                <a16:creationId xmlns:a16="http://schemas.microsoft.com/office/drawing/2014/main" id="{595248EC-A6A6-4742-934F-1D15A0FD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66" y="3549173"/>
            <a:ext cx="3653854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i. Productos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Google Shape;1328;p34">
            <a:extLst>
              <a:ext uri="{FF2B5EF4-FFF2-40B4-BE49-F238E27FC236}">
                <a16:creationId xmlns:a16="http://schemas.microsoft.com/office/drawing/2014/main" id="{E3587A59-850F-48DC-8FB9-22EBC5674DBB}"/>
              </a:ext>
            </a:extLst>
          </p:cNvPr>
          <p:cNvSpPr txBox="1">
            <a:spLocks/>
          </p:cNvSpPr>
          <p:nvPr/>
        </p:nvSpPr>
        <p:spPr>
          <a:xfrm flipH="1">
            <a:off x="817632" y="1438733"/>
            <a:ext cx="4505482" cy="92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Determinar el precio en 3 pasos: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5C32FFE-FFAD-405A-A733-8AD1FBDCC709}"/>
              </a:ext>
            </a:extLst>
          </p:cNvPr>
          <p:cNvSpPr/>
          <p:nvPr/>
        </p:nvSpPr>
        <p:spPr>
          <a:xfrm>
            <a:off x="374380" y="3169632"/>
            <a:ext cx="2046514" cy="926522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 el producto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4A78ADC-54E2-4056-AC9E-4FA7E925DEAA}"/>
              </a:ext>
            </a:extLst>
          </p:cNvPr>
          <p:cNvSpPr/>
          <p:nvPr/>
        </p:nvSpPr>
        <p:spPr>
          <a:xfrm>
            <a:off x="2887777" y="3169632"/>
            <a:ext cx="2046514" cy="926522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Determinar costos del producto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75823C2-9C37-4774-9D16-A5CBA31FA2C7}"/>
              </a:ext>
            </a:extLst>
          </p:cNvPr>
          <p:cNvSpPr/>
          <p:nvPr/>
        </p:nvSpPr>
        <p:spPr>
          <a:xfrm>
            <a:off x="5401174" y="3169632"/>
            <a:ext cx="2046514" cy="926522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Determinar el precio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691A9E-E2B7-48D4-86A8-D7770C45712B}"/>
              </a:ext>
            </a:extLst>
          </p:cNvPr>
          <p:cNvSpPr txBox="1"/>
          <p:nvPr/>
        </p:nvSpPr>
        <p:spPr>
          <a:xfrm>
            <a:off x="3203462" y="4368053"/>
            <a:ext cx="141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/>
              <a:t>Suma de: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51804E-9630-4C4C-B968-293E055795E1}"/>
              </a:ext>
            </a:extLst>
          </p:cNvPr>
          <p:cNvSpPr txBox="1"/>
          <p:nvPr/>
        </p:nvSpPr>
        <p:spPr>
          <a:xfrm>
            <a:off x="690065" y="2659150"/>
            <a:ext cx="14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accent1">
                    <a:lumMod val="75000"/>
                  </a:schemeClr>
                </a:solidFill>
              </a:rPr>
              <a:t>Paso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F7F1B-78E2-474A-A3FE-3B4C0DD4BF4C}"/>
              </a:ext>
            </a:extLst>
          </p:cNvPr>
          <p:cNvSpPr txBox="1"/>
          <p:nvPr/>
        </p:nvSpPr>
        <p:spPr>
          <a:xfrm>
            <a:off x="3203462" y="2659150"/>
            <a:ext cx="14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accent1">
                    <a:lumMod val="75000"/>
                  </a:schemeClr>
                </a:solidFill>
              </a:rPr>
              <a:t>Paso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45695D-5F9E-4E6D-8B94-938A093D72BF}"/>
              </a:ext>
            </a:extLst>
          </p:cNvPr>
          <p:cNvSpPr txBox="1"/>
          <p:nvPr/>
        </p:nvSpPr>
        <p:spPr>
          <a:xfrm>
            <a:off x="5716859" y="2663112"/>
            <a:ext cx="141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accent1">
                    <a:lumMod val="75000"/>
                  </a:schemeClr>
                </a:solidFill>
              </a:rPr>
              <a:t>Paso 3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D5A9184-018E-4F01-AFDE-BBCAE2DB48E5}"/>
              </a:ext>
            </a:extLst>
          </p:cNvPr>
          <p:cNvSpPr/>
          <p:nvPr/>
        </p:nvSpPr>
        <p:spPr>
          <a:xfrm>
            <a:off x="1626238" y="4981598"/>
            <a:ext cx="1349828" cy="515783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F7AB3B7-6219-4DA7-8CEB-CFF41AC2399D}"/>
              </a:ext>
            </a:extLst>
          </p:cNvPr>
          <p:cNvSpPr/>
          <p:nvPr/>
        </p:nvSpPr>
        <p:spPr>
          <a:xfrm>
            <a:off x="3236119" y="4969752"/>
            <a:ext cx="1349828" cy="515783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Traslado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8F2E649-5EE5-420C-9FE3-488D5D4A3D45}"/>
              </a:ext>
            </a:extLst>
          </p:cNvPr>
          <p:cNvSpPr/>
          <p:nvPr/>
        </p:nvSpPr>
        <p:spPr>
          <a:xfrm>
            <a:off x="4846000" y="4969751"/>
            <a:ext cx="1349828" cy="515783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Empaque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AA17198-743F-49C3-BE9A-A8BFBFC09A98}"/>
              </a:ext>
            </a:extLst>
          </p:cNvPr>
          <p:cNvCxnSpPr>
            <a:stCxn id="10" idx="2"/>
            <a:endCxn id="3" idx="0"/>
          </p:cNvCxnSpPr>
          <p:nvPr/>
        </p:nvCxnSpPr>
        <p:spPr>
          <a:xfrm>
            <a:off x="3911034" y="4096154"/>
            <a:ext cx="0" cy="271899"/>
          </a:xfrm>
          <a:prstGeom prst="line">
            <a:avLst/>
          </a:prstGeom>
          <a:ln w="12700">
            <a:solidFill>
              <a:srgbClr val="62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BDCBDE6C-6644-4FF6-AECE-A2FB7AF71BCB}"/>
              </a:ext>
            </a:extLst>
          </p:cNvPr>
          <p:cNvCxnSpPr>
            <a:stCxn id="3" idx="2"/>
            <a:endCxn id="18" idx="0"/>
          </p:cNvCxnSpPr>
          <p:nvPr/>
        </p:nvCxnSpPr>
        <p:spPr>
          <a:xfrm rot="5400000">
            <a:off x="2953209" y="4023773"/>
            <a:ext cx="305768" cy="16098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8AB45AE1-1FF0-4E4F-92B2-55D37834F5DA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 rot="5400000">
            <a:off x="3764073" y="4822791"/>
            <a:ext cx="29392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CB7781DE-99AD-4121-BA98-6D6655C7C12B}"/>
              </a:ext>
            </a:extLst>
          </p:cNvPr>
          <p:cNvCxnSpPr>
            <a:cxnSpLocks/>
            <a:stCxn id="3" idx="2"/>
            <a:endCxn id="20" idx="0"/>
          </p:cNvCxnSpPr>
          <p:nvPr/>
        </p:nvCxnSpPr>
        <p:spPr>
          <a:xfrm rot="16200000" flipH="1">
            <a:off x="4569014" y="4017850"/>
            <a:ext cx="293921" cy="16098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81D9BCB-8F19-43C2-BAB0-54BEC9A9D07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2420894" y="3632893"/>
            <a:ext cx="466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F86BEFA2-26B5-4D08-A63D-6A95C9A6CE7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934291" y="3632893"/>
            <a:ext cx="466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07DA87E-5DF8-4A5A-A1A2-A6C0F8508A05}"/>
              </a:ext>
            </a:extLst>
          </p:cNvPr>
          <p:cNvSpPr txBox="1"/>
          <p:nvPr/>
        </p:nvSpPr>
        <p:spPr>
          <a:xfrm>
            <a:off x="2690761" y="5100989"/>
            <a:ext cx="85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57078E6-81B2-4CE6-B399-7E3F324EF432}"/>
              </a:ext>
            </a:extLst>
          </p:cNvPr>
          <p:cNvSpPr txBox="1"/>
          <p:nvPr/>
        </p:nvSpPr>
        <p:spPr>
          <a:xfrm>
            <a:off x="4286290" y="5089772"/>
            <a:ext cx="85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CFCB57C-9746-4F43-9074-432A956BD871}"/>
              </a:ext>
            </a:extLst>
          </p:cNvPr>
          <p:cNvSpPr txBox="1"/>
          <p:nvPr/>
        </p:nvSpPr>
        <p:spPr>
          <a:xfrm>
            <a:off x="7686440" y="3479004"/>
            <a:ext cx="1046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/>
              <a:t>3 opciones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F0BE984A-090F-4117-84BC-C696133C44AF}"/>
              </a:ext>
            </a:extLst>
          </p:cNvPr>
          <p:cNvSpPr/>
          <p:nvPr/>
        </p:nvSpPr>
        <p:spPr>
          <a:xfrm>
            <a:off x="9356722" y="2575937"/>
            <a:ext cx="1959405" cy="515783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 margen en dinero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EC092D1B-CE1F-4CD6-B29F-E108EA484666}"/>
              </a:ext>
            </a:extLst>
          </p:cNvPr>
          <p:cNvSpPr/>
          <p:nvPr/>
        </p:nvSpPr>
        <p:spPr>
          <a:xfrm>
            <a:off x="9356721" y="3375001"/>
            <a:ext cx="1959405" cy="515783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 margen como %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D20E5B40-C910-438F-AF6F-1D12F30FDB32}"/>
              </a:ext>
            </a:extLst>
          </p:cNvPr>
          <p:cNvSpPr/>
          <p:nvPr/>
        </p:nvSpPr>
        <p:spPr>
          <a:xfrm>
            <a:off x="9356721" y="4174065"/>
            <a:ext cx="1959405" cy="515783"/>
          </a:xfrm>
          <a:prstGeom prst="roundRect">
            <a:avLst/>
          </a:prstGeom>
          <a:noFill/>
          <a:ln>
            <a:solidFill>
              <a:srgbClr val="624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Comparar vs competencia/similares</a:t>
            </a:r>
          </a:p>
        </p:txBody>
      </p: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81452C50-461F-4BF6-93D9-206C314F26A5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 flipV="1">
            <a:off x="8732958" y="2833829"/>
            <a:ext cx="623764" cy="7990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27B77F3E-9D5B-4274-B3C9-B000F2DF8213}"/>
              </a:ext>
            </a:extLst>
          </p:cNvPr>
          <p:cNvCxnSpPr>
            <a:cxnSpLocks/>
            <a:stCxn id="42" idx="3"/>
            <a:endCxn id="45" idx="1"/>
          </p:cNvCxnSpPr>
          <p:nvPr/>
        </p:nvCxnSpPr>
        <p:spPr>
          <a:xfrm>
            <a:off x="8732958" y="3632893"/>
            <a:ext cx="623763" cy="7990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0E4094EB-2955-4FFB-8B33-EDE4F32D3B2F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8732958" y="3632893"/>
            <a:ext cx="6237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31F8CB40-711A-41AF-A5F0-08D76F5DC2DC}"/>
              </a:ext>
            </a:extLst>
          </p:cNvPr>
          <p:cNvCxnSpPr>
            <a:cxnSpLocks/>
            <a:stCxn id="11" idx="3"/>
            <a:endCxn id="42" idx="1"/>
          </p:cNvCxnSpPr>
          <p:nvPr/>
        </p:nvCxnSpPr>
        <p:spPr>
          <a:xfrm>
            <a:off x="7447688" y="3632893"/>
            <a:ext cx="238752" cy="0"/>
          </a:xfrm>
          <a:prstGeom prst="line">
            <a:avLst/>
          </a:prstGeom>
          <a:ln w="12700">
            <a:solidFill>
              <a:srgbClr val="62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6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i. Productos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Google Shape;1328;p34">
            <a:extLst>
              <a:ext uri="{FF2B5EF4-FFF2-40B4-BE49-F238E27FC236}">
                <a16:creationId xmlns:a16="http://schemas.microsoft.com/office/drawing/2014/main" id="{AB956D78-1AE8-48D5-8948-D43A783E03D1}"/>
              </a:ext>
            </a:extLst>
          </p:cNvPr>
          <p:cNvSpPr txBox="1">
            <a:spLocks/>
          </p:cNvSpPr>
          <p:nvPr/>
        </p:nvSpPr>
        <p:spPr>
          <a:xfrm flipH="1">
            <a:off x="697890" y="1035960"/>
            <a:ext cx="9382282" cy="23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kumimoji="0" lang="es-PE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Paso 1 – Definir el producto:</a:t>
            </a:r>
          </a:p>
          <a:p>
            <a:pPr marL="742950" lvl="1" indent="-285750" algn="l">
              <a:lnSpc>
                <a:spcPct val="20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s-PE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Para este ejemplo, supongamos que vendemos laptops.</a:t>
            </a: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lang="es-PE" sz="1600" u="sng" kern="0" dirty="0">
                <a:latin typeface="Montserrat" panose="00000500000000000000" pitchFamily="50" charset="0"/>
              </a:rPr>
              <a:t>Paso 2 – Determinar el costo del producto:</a:t>
            </a:r>
          </a:p>
          <a:p>
            <a:pPr marL="742950" lvl="1" indent="-285750" algn="l">
              <a:lnSpc>
                <a:spcPct val="20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Analizamos todos los costos, incluyendo transportes a nuestro almacén, empaques, entre otros.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1B85BB7F-2EF7-4705-B4C9-8974DC1FD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10474"/>
              </p:ext>
            </p:extLst>
          </p:nvPr>
        </p:nvGraphicFramePr>
        <p:xfrm>
          <a:off x="3340702" y="3756780"/>
          <a:ext cx="52723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228">
                  <a:extLst>
                    <a:ext uri="{9D8B030D-6E8A-4147-A177-3AD203B41FA5}">
                      <a16:colId xmlns:a16="http://schemas.microsoft.com/office/drawing/2014/main" val="2131178274"/>
                    </a:ext>
                  </a:extLst>
                </a:gridCol>
                <a:gridCol w="2754086">
                  <a:extLst>
                    <a:ext uri="{9D8B030D-6E8A-4147-A177-3AD203B41FA5}">
                      <a16:colId xmlns:a16="http://schemas.microsoft.com/office/drawing/2014/main" val="3784973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Montos (sin IGV)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3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Laptop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40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 a almacén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05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Empaque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33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PE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/>
                        </a:rPr>
                        <a:t>Costo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/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9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07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i. Productos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Google Shape;1328;p34">
            <a:extLst>
              <a:ext uri="{FF2B5EF4-FFF2-40B4-BE49-F238E27FC236}">
                <a16:creationId xmlns:a16="http://schemas.microsoft.com/office/drawing/2014/main" id="{AB956D78-1AE8-48D5-8948-D43A783E03D1}"/>
              </a:ext>
            </a:extLst>
          </p:cNvPr>
          <p:cNvSpPr txBox="1">
            <a:spLocks/>
          </p:cNvSpPr>
          <p:nvPr/>
        </p:nvSpPr>
        <p:spPr>
          <a:xfrm flipH="1">
            <a:off x="697890" y="1035960"/>
            <a:ext cx="9382282" cy="222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tabLst/>
              <a:defRPr/>
            </a:pPr>
            <a:r>
              <a:rPr kumimoji="0" lang="es-PE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Paso 3 – Elegir el precio de venta (3 opciones)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b="1" kern="0" dirty="0">
                <a:latin typeface="Montserrat" panose="00000500000000000000" pitchFamily="50" charset="0"/>
              </a:rPr>
              <a:t>Opción 1: Definir el margen en cantidad de dinero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Siempre montos sin IGV (pertenece al estado).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Sumamos los costos junto con la cantidad de dinero de margen.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Supuesto </a:t>
            </a: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 M</a:t>
            </a:r>
            <a:r>
              <a:rPr lang="es-PE" sz="1600" kern="0" dirty="0">
                <a:latin typeface="Montserrat" panose="00000500000000000000" pitchFamily="50" charset="0"/>
              </a:rPr>
              <a:t>argen = S/ 100</a:t>
            </a:r>
          </a:p>
        </p:txBody>
      </p:sp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412B9B61-6C14-4225-B479-0CBB7ACC7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77186"/>
              </p:ext>
            </p:extLst>
          </p:nvPr>
        </p:nvGraphicFramePr>
        <p:xfrm>
          <a:off x="3031777" y="3293549"/>
          <a:ext cx="5271102" cy="222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649">
                  <a:extLst>
                    <a:ext uri="{9D8B030D-6E8A-4147-A177-3AD203B41FA5}">
                      <a16:colId xmlns:a16="http://schemas.microsoft.com/office/drawing/2014/main" val="2131178274"/>
                    </a:ext>
                  </a:extLst>
                </a:gridCol>
                <a:gridCol w="2753453">
                  <a:extLst>
                    <a:ext uri="{9D8B030D-6E8A-4147-A177-3AD203B41FA5}">
                      <a16:colId xmlns:a16="http://schemas.microsoft.com/office/drawing/2014/main" val="3784973000"/>
                    </a:ext>
                  </a:extLst>
                </a:gridCol>
              </a:tblGrid>
              <a:tr h="371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Montos (sin IGV)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32653"/>
                  </a:ext>
                </a:extLst>
              </a:tr>
              <a:tr h="371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Laptop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401717"/>
                  </a:ext>
                </a:extLst>
              </a:tr>
              <a:tr h="371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 a almacén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056228"/>
                  </a:ext>
                </a:extLst>
              </a:tr>
              <a:tr h="371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Empaque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334539"/>
                  </a:ext>
                </a:extLst>
              </a:tr>
              <a:tr h="371626">
                <a:tc>
                  <a:txBody>
                    <a:bodyPr/>
                    <a:lstStyle/>
                    <a:p>
                      <a:pPr algn="l"/>
                      <a:r>
                        <a:rPr lang="es-P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/>
                        </a:rPr>
                        <a:t>Margen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/>
                        </a:rPr>
                        <a:t>100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40990"/>
                  </a:ext>
                </a:extLst>
              </a:tr>
              <a:tr h="371626">
                <a:tc>
                  <a:txBody>
                    <a:bodyPr/>
                    <a:lstStyle/>
                    <a:p>
                      <a:pPr algn="l"/>
                      <a:r>
                        <a:rPr lang="es-PE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/>
                        </a:rPr>
                        <a:t>Costo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/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92957"/>
                  </a:ext>
                </a:extLst>
              </a:tr>
            </a:tbl>
          </a:graphicData>
        </a:graphic>
      </p:graphicFrame>
      <p:sp>
        <p:nvSpPr>
          <p:cNvPr id="14" name="Google Shape;2593;p48">
            <a:extLst>
              <a:ext uri="{FF2B5EF4-FFF2-40B4-BE49-F238E27FC236}">
                <a16:creationId xmlns:a16="http://schemas.microsoft.com/office/drawing/2014/main" id="{A7C4E8E8-2FDE-4BC5-8C97-925F45981D52}"/>
              </a:ext>
            </a:extLst>
          </p:cNvPr>
          <p:cNvSpPr txBox="1">
            <a:spLocks/>
          </p:cNvSpPr>
          <p:nvPr/>
        </p:nvSpPr>
        <p:spPr>
          <a:xfrm flipH="1">
            <a:off x="3766456" y="5530510"/>
            <a:ext cx="4659087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Precio de venta = S/ 1,000 + IGV </a:t>
            </a:r>
          </a:p>
        </p:txBody>
      </p:sp>
    </p:spTree>
    <p:extLst>
      <p:ext uri="{BB962C8B-B14F-4D97-AF65-F5344CB8AC3E}">
        <p14:creationId xmlns:p14="http://schemas.microsoft.com/office/powerpoint/2010/main" val="92185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i. Productos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Google Shape;1328;p34">
            <a:extLst>
              <a:ext uri="{FF2B5EF4-FFF2-40B4-BE49-F238E27FC236}">
                <a16:creationId xmlns:a16="http://schemas.microsoft.com/office/drawing/2014/main" id="{AB956D78-1AE8-48D5-8948-D43A783E03D1}"/>
              </a:ext>
            </a:extLst>
          </p:cNvPr>
          <p:cNvSpPr txBox="1">
            <a:spLocks/>
          </p:cNvSpPr>
          <p:nvPr/>
        </p:nvSpPr>
        <p:spPr>
          <a:xfrm flipH="1">
            <a:off x="697890" y="1035960"/>
            <a:ext cx="9382282" cy="222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kumimoji="0" lang="es-PE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Paso 3 – Elegir el precio </a:t>
            </a:r>
            <a:r>
              <a:rPr lang="es-PE" sz="1600" u="sng" kern="0" dirty="0">
                <a:latin typeface="Montserrat" panose="00000500000000000000" pitchFamily="50" charset="0"/>
              </a:rPr>
              <a:t>de venta (3 opciones)</a:t>
            </a:r>
            <a:endParaRPr kumimoji="0" lang="es-PE" sz="160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b="1" kern="0" dirty="0">
                <a:latin typeface="Montserrat" panose="00000500000000000000" pitchFamily="50" charset="0"/>
              </a:rPr>
              <a:t>Opción 2: Definir el margen como porcentaje de ganancia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Siempre montos sin IGV (pertenece al estado).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Supuesto: 10% de margen.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Regla de 3 </a:t>
            </a: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 multiplicamos cruzado y dividimos entre restante.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Sumar el margen a los costos para hallar el precio de venta.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3" name="Google Shape;2593;p48">
            <a:extLst>
              <a:ext uri="{FF2B5EF4-FFF2-40B4-BE49-F238E27FC236}">
                <a16:creationId xmlns:a16="http://schemas.microsoft.com/office/drawing/2014/main" id="{F305A383-3A85-4196-B508-421DB8150E75}"/>
              </a:ext>
            </a:extLst>
          </p:cNvPr>
          <p:cNvSpPr txBox="1">
            <a:spLocks/>
          </p:cNvSpPr>
          <p:nvPr/>
        </p:nvSpPr>
        <p:spPr>
          <a:xfrm flipH="1">
            <a:off x="3766456" y="5530510"/>
            <a:ext cx="4659087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Precio de venta = S/ 1,000 + IGV 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B02A2AA-19CD-421A-A44C-092B9EB61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93068"/>
              </p:ext>
            </p:extLst>
          </p:nvPr>
        </p:nvGraphicFramePr>
        <p:xfrm>
          <a:off x="1157866" y="3437425"/>
          <a:ext cx="5761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648">
                  <a:extLst>
                    <a:ext uri="{9D8B030D-6E8A-4147-A177-3AD203B41FA5}">
                      <a16:colId xmlns:a16="http://schemas.microsoft.com/office/drawing/2014/main" val="1126194047"/>
                    </a:ext>
                  </a:extLst>
                </a:gridCol>
                <a:gridCol w="1956152">
                  <a:extLst>
                    <a:ext uri="{9D8B030D-6E8A-4147-A177-3AD203B41FA5}">
                      <a16:colId xmlns:a16="http://schemas.microsoft.com/office/drawing/2014/main" val="419495284"/>
                    </a:ext>
                  </a:extLst>
                </a:gridCol>
                <a:gridCol w="2154664">
                  <a:extLst>
                    <a:ext uri="{9D8B030D-6E8A-4147-A177-3AD203B41FA5}">
                      <a16:colId xmlns:a16="http://schemas.microsoft.com/office/drawing/2014/main" val="2893067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PE" sz="14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Monto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%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71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 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1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s-PE" sz="14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28286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680D0A3-1FE1-473E-8D70-2F34FFA776A6}"/>
                  </a:ext>
                </a:extLst>
              </p:cNvPr>
              <p:cNvSpPr/>
              <p:nvPr/>
            </p:nvSpPr>
            <p:spPr>
              <a:xfrm>
                <a:off x="8592015" y="3716240"/>
                <a:ext cx="180049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>
                              <a:latin typeface="Cambria Math" panose="02040503050406030204" pitchFamily="18" charset="0"/>
                            </a:rPr>
                            <m:t>900</m:t>
                          </m:r>
                          <m:r>
                            <a:rPr lang="es-PE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PE" b="0" i="0">
                              <a:latin typeface="Cambria Math" panose="02040503050406030204" pitchFamily="18" charset="0"/>
                            </a:rPr>
                            <m:t> 10</m:t>
                          </m:r>
                        </m:num>
                        <m:den>
                          <m:r>
                            <a:rPr lang="es-PE" b="0" i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s-PE" b="0" i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s-PE" dirty="0">
                  <a:latin typeface="Montserrat" panose="0000050000000000000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680D0A3-1FE1-473E-8D70-2F34FFA77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15" y="3716240"/>
                <a:ext cx="180049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93C1E20-FE25-49D9-9EF9-DEC02C15A1C4}"/>
              </a:ext>
            </a:extLst>
          </p:cNvPr>
          <p:cNvSpPr/>
          <p:nvPr/>
        </p:nvSpPr>
        <p:spPr>
          <a:xfrm>
            <a:off x="7223732" y="3828511"/>
            <a:ext cx="1026179" cy="388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6BBEB3D3-E044-462D-B3BB-3D86F9C96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93068"/>
              </p:ext>
            </p:extLst>
          </p:nvPr>
        </p:nvGraphicFramePr>
        <p:xfrm>
          <a:off x="1157866" y="3429000"/>
          <a:ext cx="5761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648">
                  <a:extLst>
                    <a:ext uri="{9D8B030D-6E8A-4147-A177-3AD203B41FA5}">
                      <a16:colId xmlns:a16="http://schemas.microsoft.com/office/drawing/2014/main" val="1126194047"/>
                    </a:ext>
                  </a:extLst>
                </a:gridCol>
                <a:gridCol w="1956152">
                  <a:extLst>
                    <a:ext uri="{9D8B030D-6E8A-4147-A177-3AD203B41FA5}">
                      <a16:colId xmlns:a16="http://schemas.microsoft.com/office/drawing/2014/main" val="419495284"/>
                    </a:ext>
                  </a:extLst>
                </a:gridCol>
                <a:gridCol w="2154664">
                  <a:extLst>
                    <a:ext uri="{9D8B030D-6E8A-4147-A177-3AD203B41FA5}">
                      <a16:colId xmlns:a16="http://schemas.microsoft.com/office/drawing/2014/main" val="2893067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PE" sz="14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Monto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%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71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 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61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s-PE" sz="14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Montserrat" panose="000005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282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17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i. Productos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Google Shape;1328;p34">
            <a:extLst>
              <a:ext uri="{FF2B5EF4-FFF2-40B4-BE49-F238E27FC236}">
                <a16:creationId xmlns:a16="http://schemas.microsoft.com/office/drawing/2014/main" id="{AB956D78-1AE8-48D5-8948-D43A783E03D1}"/>
              </a:ext>
            </a:extLst>
          </p:cNvPr>
          <p:cNvSpPr txBox="1">
            <a:spLocks/>
          </p:cNvSpPr>
          <p:nvPr/>
        </p:nvSpPr>
        <p:spPr>
          <a:xfrm flipH="1">
            <a:off x="697890" y="1035960"/>
            <a:ext cx="9382282" cy="222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>
              <a:lnSpc>
                <a:spcPct val="200000"/>
              </a:lnSpc>
              <a:defRPr/>
            </a:pPr>
            <a:r>
              <a:rPr kumimoji="0" lang="es-PE" sz="1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sym typeface="Saira ExtraCondensed SemiBold"/>
              </a:rPr>
              <a:t>Paso 3 – Elegir el precio </a:t>
            </a:r>
            <a:r>
              <a:rPr lang="es-PE" sz="1600" u="sng" kern="0" dirty="0">
                <a:latin typeface="Montserrat" panose="00000500000000000000" pitchFamily="50" charset="0"/>
              </a:rPr>
              <a:t>de venta  (3 opciones)</a:t>
            </a:r>
            <a:endParaRPr kumimoji="0" lang="es-PE" sz="160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sym typeface="Saira ExtraCondensed SemiBold"/>
            </a:endParaRP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b="1" kern="0" dirty="0">
                <a:latin typeface="Montserrat" panose="00000500000000000000" pitchFamily="50" charset="0"/>
              </a:rPr>
              <a:t>Opción 3: Comparar con competencia y/o sustitutos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Tomar esta opción en cuenta por más que se haya usado la 1 y 2.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Mucha información: los clientes comparan fácilmente los precios.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  <a:sym typeface="Wingdings" panose="05000000000000000000" pitchFamily="2" charset="2"/>
              </a:rPr>
              <a:t>Precios pueden ser mayores o menores, dependiendo de las estrategias.</a:t>
            </a:r>
          </a:p>
          <a:p>
            <a:pPr marL="1200150" lvl="2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endParaRPr lang="es-PE" sz="1600" kern="0" dirty="0">
              <a:latin typeface="Montserrat" panose="000005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0" name="Google Shape;2593;p48">
            <a:extLst>
              <a:ext uri="{FF2B5EF4-FFF2-40B4-BE49-F238E27FC236}">
                <a16:creationId xmlns:a16="http://schemas.microsoft.com/office/drawing/2014/main" id="{7432C447-0022-4E88-9CA7-FC965139EB4A}"/>
              </a:ext>
            </a:extLst>
          </p:cNvPr>
          <p:cNvSpPr txBox="1">
            <a:spLocks/>
          </p:cNvSpPr>
          <p:nvPr/>
        </p:nvSpPr>
        <p:spPr>
          <a:xfrm flipH="1">
            <a:off x="1915880" y="3602311"/>
            <a:ext cx="2460172" cy="5999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8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Precios mayores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A61045E-EE04-485F-ACDF-49BA98DA4AF4}"/>
              </a:ext>
            </a:extLst>
          </p:cNvPr>
          <p:cNvCxnSpPr>
            <a:cxnSpLocks/>
          </p:cNvCxnSpPr>
          <p:nvPr/>
        </p:nvCxnSpPr>
        <p:spPr>
          <a:xfrm>
            <a:off x="5834736" y="3702667"/>
            <a:ext cx="0" cy="2122715"/>
          </a:xfrm>
          <a:prstGeom prst="line">
            <a:avLst/>
          </a:prstGeom>
          <a:ln w="38100">
            <a:solidFill>
              <a:srgbClr val="69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328;p34">
            <a:extLst>
              <a:ext uri="{FF2B5EF4-FFF2-40B4-BE49-F238E27FC236}">
                <a16:creationId xmlns:a16="http://schemas.microsoft.com/office/drawing/2014/main" id="{DB61D86E-AE21-4B87-B3DC-2D54C54BDC3C}"/>
              </a:ext>
            </a:extLst>
          </p:cNvPr>
          <p:cNvSpPr txBox="1">
            <a:spLocks/>
          </p:cNvSpPr>
          <p:nvPr/>
        </p:nvSpPr>
        <p:spPr>
          <a:xfrm flipH="1">
            <a:off x="2385173" y="4254874"/>
            <a:ext cx="2937936" cy="141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Asociado a mayor valor para usuario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Tangible/intangible</a:t>
            </a:r>
          </a:p>
        </p:txBody>
      </p:sp>
      <p:pic>
        <p:nvPicPr>
          <p:cNvPr id="2050" name="Picture 2" descr="Apple Logo | LOGOS de MARCAS">
            <a:extLst>
              <a:ext uri="{FF2B5EF4-FFF2-40B4-BE49-F238E27FC236}">
                <a16:creationId xmlns:a16="http://schemas.microsoft.com/office/drawing/2014/main" id="{E33A3DA9-4930-4DC5-AFF4-57939CAB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0" y="4057814"/>
            <a:ext cx="2510969" cy="14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593;p48">
            <a:extLst>
              <a:ext uri="{FF2B5EF4-FFF2-40B4-BE49-F238E27FC236}">
                <a16:creationId xmlns:a16="http://schemas.microsoft.com/office/drawing/2014/main" id="{43076DA9-F094-4167-8650-DF6267FCCDC7}"/>
              </a:ext>
            </a:extLst>
          </p:cNvPr>
          <p:cNvSpPr txBox="1">
            <a:spLocks/>
          </p:cNvSpPr>
          <p:nvPr/>
        </p:nvSpPr>
        <p:spPr>
          <a:xfrm flipH="1">
            <a:off x="6618509" y="3592285"/>
            <a:ext cx="2460172" cy="5999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800" b="1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Precios menores</a:t>
            </a:r>
          </a:p>
        </p:txBody>
      </p:sp>
      <p:sp>
        <p:nvSpPr>
          <p:cNvPr id="19" name="Google Shape;1328;p34">
            <a:extLst>
              <a:ext uri="{FF2B5EF4-FFF2-40B4-BE49-F238E27FC236}">
                <a16:creationId xmlns:a16="http://schemas.microsoft.com/office/drawing/2014/main" id="{0512BB32-9653-4247-A5DA-0B03CF7D6EB9}"/>
              </a:ext>
            </a:extLst>
          </p:cNvPr>
          <p:cNvSpPr txBox="1">
            <a:spLocks/>
          </p:cNvSpPr>
          <p:nvPr/>
        </p:nvSpPr>
        <p:spPr>
          <a:xfrm flipH="1">
            <a:off x="5814174" y="4202263"/>
            <a:ext cx="3264500" cy="141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Menor calidad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Estrategia de bajos costos</a:t>
            </a:r>
          </a:p>
          <a:p>
            <a:pPr marL="742950" lvl="1" indent="-285750" algn="l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es-PE" sz="1600" kern="0" dirty="0">
                <a:latin typeface="Montserrat" panose="00000500000000000000" pitchFamily="50" charset="0"/>
              </a:rPr>
              <a:t>Sacrificio de margen</a:t>
            </a:r>
          </a:p>
        </p:txBody>
      </p:sp>
      <p:pic>
        <p:nvPicPr>
          <p:cNvPr id="2052" name="Picture 4" descr="Xiaomi - Wikipedia, la enciclopedia libre">
            <a:extLst>
              <a:ext uri="{FF2B5EF4-FFF2-40B4-BE49-F238E27FC236}">
                <a16:creationId xmlns:a16="http://schemas.microsoft.com/office/drawing/2014/main" id="{4506A0BD-9096-42D3-8A31-1898EBC8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46" y="3702667"/>
            <a:ext cx="995220" cy="9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de Ryanair: la historia y el significado del logotipo, la ...">
            <a:extLst>
              <a:ext uri="{FF2B5EF4-FFF2-40B4-BE49-F238E27FC236}">
                <a16:creationId xmlns:a16="http://schemas.microsoft.com/office/drawing/2014/main" id="{979C169A-C0A4-4890-B3BC-4078A889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72" y="4556673"/>
            <a:ext cx="2510969" cy="14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0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9128CF-269C-4891-91DF-4B196856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16" y="4615"/>
            <a:ext cx="1222409" cy="1598893"/>
          </a:xfrm>
          <a:prstGeom prst="rect">
            <a:avLst/>
          </a:prstGeom>
        </p:spPr>
      </p:pic>
      <p:sp>
        <p:nvSpPr>
          <p:cNvPr id="9" name="Google Shape;2593;p48"/>
          <p:cNvSpPr txBox="1">
            <a:spLocks/>
          </p:cNvSpPr>
          <p:nvPr/>
        </p:nvSpPr>
        <p:spPr>
          <a:xfrm flipH="1">
            <a:off x="512832" y="277811"/>
            <a:ext cx="6679704" cy="9265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dirty="0" err="1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ii</a:t>
            </a:r>
            <a:r>
              <a:rPr lang="es-PE" sz="4000" dirty="0">
                <a:solidFill>
                  <a:srgbClr val="6247FF"/>
                </a:solidFill>
                <a:latin typeface="Montserrat SemiBold" panose="00000700000000000000" pitchFamily="50" charset="0"/>
                <a:cs typeface="Saira ExtraCondensed SemiBold" panose="00000708000000000000" charset="0"/>
              </a:rPr>
              <a:t>. Servicios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0" y="6469811"/>
            <a:ext cx="12192000" cy="388190"/>
          </a:xfrm>
          <a:prstGeom prst="rect">
            <a:avLst/>
          </a:prstGeom>
          <a:solidFill>
            <a:srgbClr val="62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Google Shape;1328;p34">
            <a:extLst>
              <a:ext uri="{FF2B5EF4-FFF2-40B4-BE49-F238E27FC236}">
                <a16:creationId xmlns:a16="http://schemas.microsoft.com/office/drawing/2014/main" id="{DAC3022E-D957-452E-8918-D8641B38602C}"/>
              </a:ext>
            </a:extLst>
          </p:cNvPr>
          <p:cNvSpPr txBox="1">
            <a:spLocks/>
          </p:cNvSpPr>
          <p:nvPr/>
        </p:nvSpPr>
        <p:spPr>
          <a:xfrm flipH="1">
            <a:off x="817632" y="1204332"/>
            <a:ext cx="5898936" cy="92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Saira ExtraCondensed SemiBold"/>
              <a:buNone/>
              <a:defRPr sz="3200" b="0" i="0" u="none" strike="noStrike" cap="none">
                <a:solidFill>
                  <a:srgbClr val="666666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quada One"/>
              <a:buNone/>
              <a:defRPr sz="2400" b="0" i="0" u="none" strike="noStrike" cap="none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No hay estrategias exactas.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s-PE" sz="1800" kern="0" dirty="0">
                <a:latin typeface="Montserrat" panose="00000500000000000000" pitchFamily="50" charset="0"/>
              </a:rPr>
              <a:t>Son muy diversas.</a:t>
            </a: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8A74C601-C549-4898-AC42-172BE8EEC16D}"/>
              </a:ext>
            </a:extLst>
          </p:cNvPr>
          <p:cNvGrpSpPr/>
          <p:nvPr/>
        </p:nvGrpSpPr>
        <p:grpSpPr>
          <a:xfrm>
            <a:off x="1231916" y="2440989"/>
            <a:ext cx="8956615" cy="3421356"/>
            <a:chOff x="606274" y="2450615"/>
            <a:chExt cx="8956615" cy="3421356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B129D65D-05D0-48A5-870A-89BF039CF3E1}"/>
                </a:ext>
              </a:extLst>
            </p:cNvPr>
            <p:cNvSpPr txBox="1"/>
            <p:nvPr/>
          </p:nvSpPr>
          <p:spPr>
            <a:xfrm>
              <a:off x="2757711" y="3577509"/>
              <a:ext cx="776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err="1"/>
                <a:t>Ejm</a:t>
              </a:r>
              <a:r>
                <a:rPr lang="es-PE" sz="1200" dirty="0"/>
                <a:t>.</a:t>
              </a: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F5C32FFE-FFAD-405A-A733-8AD1FBDCC709}"/>
                </a:ext>
              </a:extLst>
            </p:cNvPr>
            <p:cNvSpPr/>
            <p:nvPr/>
          </p:nvSpPr>
          <p:spPr>
            <a:xfrm>
              <a:off x="5146022" y="2450615"/>
              <a:ext cx="2046514" cy="568816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Servicios</a:t>
              </a: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6A482418-8595-40F6-8DDF-30F4A505236C}"/>
                </a:ext>
              </a:extLst>
            </p:cNvPr>
            <p:cNvSpPr/>
            <p:nvPr/>
          </p:nvSpPr>
          <p:spPr>
            <a:xfrm>
              <a:off x="3657741" y="3431601"/>
              <a:ext cx="1488281" cy="568816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Servicios profesionales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23DBACE7-312D-4E3C-8CC7-2DA69611390F}"/>
                </a:ext>
              </a:extLst>
            </p:cNvPr>
            <p:cNvSpPr txBox="1"/>
            <p:nvPr/>
          </p:nvSpPr>
          <p:spPr>
            <a:xfrm>
              <a:off x="3627393" y="4187878"/>
              <a:ext cx="1548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/>
                <a:t>Tener en cuenta:</a:t>
              </a:r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4999ACB3-58F4-4E6C-9BD6-5B28BCECD3E7}"/>
                </a:ext>
              </a:extLst>
            </p:cNvPr>
            <p:cNvSpPr/>
            <p:nvPr/>
          </p:nvSpPr>
          <p:spPr>
            <a:xfrm>
              <a:off x="7192536" y="3431601"/>
              <a:ext cx="1488281" cy="568816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SaaS</a:t>
              </a:r>
            </a:p>
          </p:txBody>
        </p:sp>
        <p:cxnSp>
          <p:nvCxnSpPr>
            <p:cNvPr id="15" name="Conector: angular 14">
              <a:extLst>
                <a:ext uri="{FF2B5EF4-FFF2-40B4-BE49-F238E27FC236}">
                  <a16:creationId xmlns:a16="http://schemas.microsoft.com/office/drawing/2014/main" id="{1E38354E-8D3E-4419-8727-DAAEA738A21A}"/>
                </a:ext>
              </a:extLst>
            </p:cNvPr>
            <p:cNvCxnSpPr>
              <a:stCxn id="2" idx="2"/>
              <a:endCxn id="36" idx="0"/>
            </p:cNvCxnSpPr>
            <p:nvPr/>
          </p:nvCxnSpPr>
          <p:spPr>
            <a:xfrm rot="5400000">
              <a:off x="5079496" y="2341818"/>
              <a:ext cx="412170" cy="176739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: angular 20">
              <a:extLst>
                <a:ext uri="{FF2B5EF4-FFF2-40B4-BE49-F238E27FC236}">
                  <a16:creationId xmlns:a16="http://schemas.microsoft.com/office/drawing/2014/main" id="{B98688DE-9C03-4394-A5E5-E0ECF01097BF}"/>
                </a:ext>
              </a:extLst>
            </p:cNvPr>
            <p:cNvCxnSpPr>
              <a:stCxn id="2" idx="2"/>
              <a:endCxn id="47" idx="0"/>
            </p:cNvCxnSpPr>
            <p:nvPr/>
          </p:nvCxnSpPr>
          <p:spPr>
            <a:xfrm rot="16200000" flipH="1">
              <a:off x="6846893" y="2341817"/>
              <a:ext cx="412170" cy="176739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65F83884-A717-4144-BA07-7C4C7808A93B}"/>
                </a:ext>
              </a:extLst>
            </p:cNvPr>
            <p:cNvCxnSpPr>
              <a:cxnSpLocks/>
              <a:stCxn id="36" idx="2"/>
              <a:endCxn id="46" idx="0"/>
            </p:cNvCxnSpPr>
            <p:nvPr/>
          </p:nvCxnSpPr>
          <p:spPr>
            <a:xfrm>
              <a:off x="4401882" y="4000417"/>
              <a:ext cx="0" cy="187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C51E3094-6858-47FC-8EAC-75AE1A87ECF4}"/>
                </a:ext>
              </a:extLst>
            </p:cNvPr>
            <p:cNvSpPr/>
            <p:nvPr/>
          </p:nvSpPr>
          <p:spPr>
            <a:xfrm>
              <a:off x="606274" y="2801335"/>
              <a:ext cx="1795210" cy="388191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Consultoras financieras</a:t>
              </a: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6AD5D1B0-40E1-4640-9D89-310671178524}"/>
                </a:ext>
              </a:extLst>
            </p:cNvPr>
            <p:cNvSpPr/>
            <p:nvPr/>
          </p:nvSpPr>
          <p:spPr>
            <a:xfrm>
              <a:off x="606274" y="3285535"/>
              <a:ext cx="1795210" cy="388191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Estudios de abogados</a:t>
              </a:r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EA5B2CFC-2E8F-4C6B-A213-DD724F878903}"/>
                </a:ext>
              </a:extLst>
            </p:cNvPr>
            <p:cNvSpPr/>
            <p:nvPr/>
          </p:nvSpPr>
          <p:spPr>
            <a:xfrm>
              <a:off x="606274" y="3779749"/>
              <a:ext cx="1795210" cy="388191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Agencias de marketing</a:t>
              </a:r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3C13CBA4-0412-4FB1-95FE-05616FAA190E}"/>
                </a:ext>
              </a:extLst>
            </p:cNvPr>
            <p:cNvSpPr/>
            <p:nvPr/>
          </p:nvSpPr>
          <p:spPr>
            <a:xfrm>
              <a:off x="606274" y="4262403"/>
              <a:ext cx="1795210" cy="388191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Estudios de contabilidad</a:t>
              </a:r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5901FE44-00DD-4E1A-B451-10532B865E74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3384550" y="3716008"/>
              <a:ext cx="27319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: angular 60">
              <a:extLst>
                <a:ext uri="{FF2B5EF4-FFF2-40B4-BE49-F238E27FC236}">
                  <a16:creationId xmlns:a16="http://schemas.microsoft.com/office/drawing/2014/main" id="{C2EEE5B8-4C6B-4910-BAE7-B0A901CDAD55}"/>
                </a:ext>
              </a:extLst>
            </p:cNvPr>
            <p:cNvCxnSpPr>
              <a:cxnSpLocks/>
              <a:stCxn id="49" idx="1"/>
              <a:endCxn id="51" idx="3"/>
            </p:cNvCxnSpPr>
            <p:nvPr/>
          </p:nvCxnSpPr>
          <p:spPr>
            <a:xfrm rot="10800000">
              <a:off x="2401485" y="2995431"/>
              <a:ext cx="356227" cy="72057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: angular 68">
              <a:extLst>
                <a:ext uri="{FF2B5EF4-FFF2-40B4-BE49-F238E27FC236}">
                  <a16:creationId xmlns:a16="http://schemas.microsoft.com/office/drawing/2014/main" id="{8458FB47-5237-4F56-A3C4-4AA49F3B8CAF}"/>
                </a:ext>
              </a:extLst>
            </p:cNvPr>
            <p:cNvCxnSpPr>
              <a:cxnSpLocks/>
              <a:stCxn id="49" idx="1"/>
              <a:endCxn id="52" idx="3"/>
            </p:cNvCxnSpPr>
            <p:nvPr/>
          </p:nvCxnSpPr>
          <p:spPr>
            <a:xfrm rot="10800000">
              <a:off x="2401485" y="3479631"/>
              <a:ext cx="356227" cy="23637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: angular 71">
              <a:extLst>
                <a:ext uri="{FF2B5EF4-FFF2-40B4-BE49-F238E27FC236}">
                  <a16:creationId xmlns:a16="http://schemas.microsoft.com/office/drawing/2014/main" id="{BA2AAA92-4311-4247-A97E-B86DA7076550}"/>
                </a:ext>
              </a:extLst>
            </p:cNvPr>
            <p:cNvCxnSpPr>
              <a:cxnSpLocks/>
              <a:stCxn id="49" idx="1"/>
              <a:endCxn id="54" idx="3"/>
            </p:cNvCxnSpPr>
            <p:nvPr/>
          </p:nvCxnSpPr>
          <p:spPr>
            <a:xfrm rot="10800000" flipV="1">
              <a:off x="2401485" y="3716009"/>
              <a:ext cx="356227" cy="25783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: angular 74">
              <a:extLst>
                <a:ext uri="{FF2B5EF4-FFF2-40B4-BE49-F238E27FC236}">
                  <a16:creationId xmlns:a16="http://schemas.microsoft.com/office/drawing/2014/main" id="{D818C599-41EC-4B7D-B6F2-03D41C6C095A}"/>
                </a:ext>
              </a:extLst>
            </p:cNvPr>
            <p:cNvCxnSpPr>
              <a:cxnSpLocks/>
              <a:stCxn id="49" idx="1"/>
              <a:endCxn id="55" idx="3"/>
            </p:cNvCxnSpPr>
            <p:nvPr/>
          </p:nvCxnSpPr>
          <p:spPr>
            <a:xfrm rot="10800000" flipV="1">
              <a:off x="2401485" y="3716009"/>
              <a:ext cx="356227" cy="74049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38CF1956-5FDE-411E-825A-4F22577081D3}"/>
                </a:ext>
              </a:extLst>
            </p:cNvPr>
            <p:cNvSpPr txBox="1"/>
            <p:nvPr/>
          </p:nvSpPr>
          <p:spPr>
            <a:xfrm>
              <a:off x="3852684" y="4644962"/>
              <a:ext cx="2316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/>
                <a:t># de horas disponibles del equipo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CCC3D0DE-F5F1-482B-BE18-BC6628F8FCE2}"/>
                </a:ext>
              </a:extLst>
            </p:cNvPr>
            <p:cNvSpPr txBox="1"/>
            <p:nvPr/>
          </p:nvSpPr>
          <p:spPr>
            <a:xfrm>
              <a:off x="3852684" y="4961922"/>
              <a:ext cx="2316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/>
                <a:t>% estimado uso de horas/mes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88A68D07-E580-4C50-B3A7-8667BF1D4193}"/>
                </a:ext>
              </a:extLst>
            </p:cNvPr>
            <p:cNvSpPr txBox="1"/>
            <p:nvPr/>
          </p:nvSpPr>
          <p:spPr>
            <a:xfrm>
              <a:off x="3852684" y="5278882"/>
              <a:ext cx="2316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/>
                <a:t>Gasto total en sueldos/mes</a:t>
              </a: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07B80C72-3D44-49DA-98A7-3F7F906CB15C}"/>
                </a:ext>
              </a:extLst>
            </p:cNvPr>
            <p:cNvSpPr txBox="1"/>
            <p:nvPr/>
          </p:nvSpPr>
          <p:spPr>
            <a:xfrm>
              <a:off x="3852683" y="5594972"/>
              <a:ext cx="2316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dirty="0"/>
                <a:t>Demás gastos </a:t>
              </a:r>
              <a:r>
                <a:rPr lang="es-PE" sz="1200" dirty="0" err="1"/>
                <a:t>admin</a:t>
              </a:r>
              <a:r>
                <a:rPr lang="es-PE" sz="1200" dirty="0"/>
                <a:t>./mes</a:t>
              </a:r>
            </a:p>
          </p:txBody>
        </p:sp>
        <p:cxnSp>
          <p:nvCxnSpPr>
            <p:cNvPr id="87" name="Conector: angular 86">
              <a:extLst>
                <a:ext uri="{FF2B5EF4-FFF2-40B4-BE49-F238E27FC236}">
                  <a16:creationId xmlns:a16="http://schemas.microsoft.com/office/drawing/2014/main" id="{4030714C-9D13-4EC9-A244-DF60A4552CA6}"/>
                </a:ext>
              </a:extLst>
            </p:cNvPr>
            <p:cNvCxnSpPr>
              <a:stCxn id="46" idx="2"/>
              <a:endCxn id="81" idx="1"/>
            </p:cNvCxnSpPr>
            <p:nvPr/>
          </p:nvCxnSpPr>
          <p:spPr>
            <a:xfrm rot="5400000">
              <a:off x="3967991" y="4349570"/>
              <a:ext cx="318585" cy="549198"/>
            </a:xfrm>
            <a:prstGeom prst="bentConnector4">
              <a:avLst>
                <a:gd name="adj1" fmla="val 28263"/>
                <a:gd name="adj2" fmla="val 14162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: angular 87">
              <a:extLst>
                <a:ext uri="{FF2B5EF4-FFF2-40B4-BE49-F238E27FC236}">
                  <a16:creationId xmlns:a16="http://schemas.microsoft.com/office/drawing/2014/main" id="{91E10A1E-3560-4624-B467-85126D45EDEF}"/>
                </a:ext>
              </a:extLst>
            </p:cNvPr>
            <p:cNvCxnSpPr>
              <a:cxnSpLocks/>
              <a:stCxn id="46" idx="2"/>
              <a:endCxn id="83" idx="1"/>
            </p:cNvCxnSpPr>
            <p:nvPr/>
          </p:nvCxnSpPr>
          <p:spPr>
            <a:xfrm rot="5400000">
              <a:off x="3809511" y="4508050"/>
              <a:ext cx="635545" cy="549198"/>
            </a:xfrm>
            <a:prstGeom prst="bentConnector4">
              <a:avLst>
                <a:gd name="adj1" fmla="val 13989"/>
                <a:gd name="adj2" fmla="val 14162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: angular 92">
              <a:extLst>
                <a:ext uri="{FF2B5EF4-FFF2-40B4-BE49-F238E27FC236}">
                  <a16:creationId xmlns:a16="http://schemas.microsoft.com/office/drawing/2014/main" id="{264AD7AC-0229-4718-9616-01AF84EAC8E8}"/>
                </a:ext>
              </a:extLst>
            </p:cNvPr>
            <p:cNvCxnSpPr>
              <a:cxnSpLocks/>
              <a:stCxn id="46" idx="2"/>
              <a:endCxn id="84" idx="1"/>
            </p:cNvCxnSpPr>
            <p:nvPr/>
          </p:nvCxnSpPr>
          <p:spPr>
            <a:xfrm rot="5400000">
              <a:off x="3651031" y="4666530"/>
              <a:ext cx="952505" cy="549198"/>
            </a:xfrm>
            <a:prstGeom prst="bentConnector4">
              <a:avLst>
                <a:gd name="adj1" fmla="val 9663"/>
                <a:gd name="adj2" fmla="val 14162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: angular 95">
              <a:extLst>
                <a:ext uri="{FF2B5EF4-FFF2-40B4-BE49-F238E27FC236}">
                  <a16:creationId xmlns:a16="http://schemas.microsoft.com/office/drawing/2014/main" id="{9888B9E0-8A43-4EE1-97B2-C3C68029AD04}"/>
                </a:ext>
              </a:extLst>
            </p:cNvPr>
            <p:cNvCxnSpPr>
              <a:cxnSpLocks/>
              <a:stCxn id="46" idx="2"/>
              <a:endCxn id="85" idx="1"/>
            </p:cNvCxnSpPr>
            <p:nvPr/>
          </p:nvCxnSpPr>
          <p:spPr>
            <a:xfrm rot="5400000">
              <a:off x="3492986" y="4824575"/>
              <a:ext cx="1268595" cy="549199"/>
            </a:xfrm>
            <a:prstGeom prst="bentConnector4">
              <a:avLst>
                <a:gd name="adj1" fmla="val 7700"/>
                <a:gd name="adj2" fmla="val 14162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5471A8DA-1F28-4337-98F5-5793EE6DFC91}"/>
                </a:ext>
              </a:extLst>
            </p:cNvPr>
            <p:cNvSpPr/>
            <p:nvPr/>
          </p:nvSpPr>
          <p:spPr>
            <a:xfrm>
              <a:off x="6628266" y="4274675"/>
              <a:ext cx="1246662" cy="344492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Inversión alta</a:t>
              </a:r>
            </a:p>
          </p:txBody>
        </p:sp>
        <p:sp>
          <p:nvSpPr>
            <p:cNvPr id="102" name="Rectángulo: esquinas redondeadas 101">
              <a:extLst>
                <a:ext uri="{FF2B5EF4-FFF2-40B4-BE49-F238E27FC236}">
                  <a16:creationId xmlns:a16="http://schemas.microsoft.com/office/drawing/2014/main" id="{95C01A8F-3243-4CB0-8154-4A631AF7982A}"/>
                </a:ext>
              </a:extLst>
            </p:cNvPr>
            <p:cNvSpPr/>
            <p:nvPr/>
          </p:nvSpPr>
          <p:spPr>
            <a:xfrm>
              <a:off x="8057486" y="4274675"/>
              <a:ext cx="1246662" cy="344492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Bajos costos</a:t>
              </a:r>
            </a:p>
          </p:txBody>
        </p:sp>
        <p:cxnSp>
          <p:nvCxnSpPr>
            <p:cNvPr id="103" name="Conector: angular 102">
              <a:extLst>
                <a:ext uri="{FF2B5EF4-FFF2-40B4-BE49-F238E27FC236}">
                  <a16:creationId xmlns:a16="http://schemas.microsoft.com/office/drawing/2014/main" id="{D74EB509-4E53-4560-831B-AAD1C1EF3120}"/>
                </a:ext>
              </a:extLst>
            </p:cNvPr>
            <p:cNvCxnSpPr>
              <a:cxnSpLocks/>
              <a:stCxn id="47" idx="2"/>
              <a:endCxn id="101" idx="0"/>
            </p:cNvCxnSpPr>
            <p:nvPr/>
          </p:nvCxnSpPr>
          <p:spPr>
            <a:xfrm rot="5400000">
              <a:off x="7457008" y="3795006"/>
              <a:ext cx="274258" cy="68508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: angular 105">
              <a:extLst>
                <a:ext uri="{FF2B5EF4-FFF2-40B4-BE49-F238E27FC236}">
                  <a16:creationId xmlns:a16="http://schemas.microsoft.com/office/drawing/2014/main" id="{4570F77C-5666-462E-98CB-425FA39506D0}"/>
                </a:ext>
              </a:extLst>
            </p:cNvPr>
            <p:cNvCxnSpPr>
              <a:cxnSpLocks/>
              <a:stCxn id="47" idx="2"/>
              <a:endCxn id="102" idx="0"/>
            </p:cNvCxnSpPr>
            <p:nvPr/>
          </p:nvCxnSpPr>
          <p:spPr>
            <a:xfrm rot="16200000" flipH="1">
              <a:off x="8171618" y="3765476"/>
              <a:ext cx="274258" cy="74414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D84712CF-FED7-46A9-BEC7-FDBF3E4AF280}"/>
                </a:ext>
              </a:extLst>
            </p:cNvPr>
            <p:cNvSpPr/>
            <p:nvPr/>
          </p:nvSpPr>
          <p:spPr>
            <a:xfrm>
              <a:off x="7313345" y="4884048"/>
              <a:ext cx="1246662" cy="344492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Pricing</a:t>
              </a:r>
              <a:endParaRPr lang="es-P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0" name="Conector: angular 109">
              <a:extLst>
                <a:ext uri="{FF2B5EF4-FFF2-40B4-BE49-F238E27FC236}">
                  <a16:creationId xmlns:a16="http://schemas.microsoft.com/office/drawing/2014/main" id="{22795F46-8DC6-43ED-9729-9014ED98176C}"/>
                </a:ext>
              </a:extLst>
            </p:cNvPr>
            <p:cNvCxnSpPr>
              <a:cxnSpLocks/>
              <a:stCxn id="102" idx="2"/>
              <a:endCxn id="109" idx="0"/>
            </p:cNvCxnSpPr>
            <p:nvPr/>
          </p:nvCxnSpPr>
          <p:spPr>
            <a:xfrm rot="5400000">
              <a:off x="8176307" y="4379537"/>
              <a:ext cx="264881" cy="74414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: angular 112">
              <a:extLst>
                <a:ext uri="{FF2B5EF4-FFF2-40B4-BE49-F238E27FC236}">
                  <a16:creationId xmlns:a16="http://schemas.microsoft.com/office/drawing/2014/main" id="{16726722-3303-4C18-9809-4BC4026C5946}"/>
                </a:ext>
              </a:extLst>
            </p:cNvPr>
            <p:cNvCxnSpPr>
              <a:cxnSpLocks/>
              <a:stCxn id="101" idx="2"/>
              <a:endCxn id="109" idx="0"/>
            </p:cNvCxnSpPr>
            <p:nvPr/>
          </p:nvCxnSpPr>
          <p:spPr>
            <a:xfrm rot="16200000" flipH="1">
              <a:off x="7461696" y="4409067"/>
              <a:ext cx="264881" cy="68507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ángulo: esquinas redondeadas 117">
              <a:extLst>
                <a:ext uri="{FF2B5EF4-FFF2-40B4-BE49-F238E27FC236}">
                  <a16:creationId xmlns:a16="http://schemas.microsoft.com/office/drawing/2014/main" id="{D776AC36-6C75-48F8-B670-CF5E27BD8C07}"/>
                </a:ext>
              </a:extLst>
            </p:cNvPr>
            <p:cNvSpPr/>
            <p:nvPr/>
          </p:nvSpPr>
          <p:spPr>
            <a:xfrm>
              <a:off x="7435235" y="5462241"/>
              <a:ext cx="1002882" cy="344492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Prueba gratis</a:t>
              </a:r>
            </a:p>
          </p:txBody>
        </p:sp>
        <p:sp>
          <p:nvSpPr>
            <p:cNvPr id="120" name="Rectángulo: esquinas redondeadas 119">
              <a:extLst>
                <a:ext uri="{FF2B5EF4-FFF2-40B4-BE49-F238E27FC236}">
                  <a16:creationId xmlns:a16="http://schemas.microsoft.com/office/drawing/2014/main" id="{5172BFB5-DD64-4FE5-AB2A-25A113823C42}"/>
                </a:ext>
              </a:extLst>
            </p:cNvPr>
            <p:cNvSpPr/>
            <p:nvPr/>
          </p:nvSpPr>
          <p:spPr>
            <a:xfrm>
              <a:off x="6310463" y="5462241"/>
              <a:ext cx="1002882" cy="344492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Freemium</a:t>
              </a:r>
            </a:p>
          </p:txBody>
        </p:sp>
        <p:sp>
          <p:nvSpPr>
            <p:cNvPr id="121" name="Rectángulo: esquinas redondeadas 120">
              <a:extLst>
                <a:ext uri="{FF2B5EF4-FFF2-40B4-BE49-F238E27FC236}">
                  <a16:creationId xmlns:a16="http://schemas.microsoft.com/office/drawing/2014/main" id="{2AE00B92-62BB-488D-9E33-D1E443200539}"/>
                </a:ext>
              </a:extLst>
            </p:cNvPr>
            <p:cNvSpPr/>
            <p:nvPr/>
          </p:nvSpPr>
          <p:spPr>
            <a:xfrm>
              <a:off x="8560007" y="5462241"/>
              <a:ext cx="1002882" cy="344492"/>
            </a:xfrm>
            <a:prstGeom prst="roundRect">
              <a:avLst/>
            </a:prstGeom>
            <a:noFill/>
            <a:ln>
              <a:solidFill>
                <a:srgbClr val="62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Gratis</a:t>
              </a:r>
            </a:p>
          </p:txBody>
        </p:sp>
        <p:cxnSp>
          <p:nvCxnSpPr>
            <p:cNvPr id="122" name="Conector: angular 121">
              <a:extLst>
                <a:ext uri="{FF2B5EF4-FFF2-40B4-BE49-F238E27FC236}">
                  <a16:creationId xmlns:a16="http://schemas.microsoft.com/office/drawing/2014/main" id="{12421B4B-127B-4B27-A0EE-59D37C81A7D4}"/>
                </a:ext>
              </a:extLst>
            </p:cNvPr>
            <p:cNvCxnSpPr>
              <a:cxnSpLocks/>
              <a:stCxn id="109" idx="2"/>
              <a:endCxn id="120" idx="0"/>
            </p:cNvCxnSpPr>
            <p:nvPr/>
          </p:nvCxnSpPr>
          <p:spPr>
            <a:xfrm rot="5400000">
              <a:off x="7257440" y="4783004"/>
              <a:ext cx="233701" cy="112477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: angular 124">
              <a:extLst>
                <a:ext uri="{FF2B5EF4-FFF2-40B4-BE49-F238E27FC236}">
                  <a16:creationId xmlns:a16="http://schemas.microsoft.com/office/drawing/2014/main" id="{07183C58-BA6B-4191-A02D-2F86102C4F3E}"/>
                </a:ext>
              </a:extLst>
            </p:cNvPr>
            <p:cNvCxnSpPr>
              <a:cxnSpLocks/>
              <a:stCxn id="109" idx="2"/>
              <a:endCxn id="121" idx="0"/>
            </p:cNvCxnSpPr>
            <p:nvPr/>
          </p:nvCxnSpPr>
          <p:spPr>
            <a:xfrm rot="16200000" flipH="1">
              <a:off x="8382212" y="4783004"/>
              <a:ext cx="233701" cy="112477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de flecha 128">
              <a:extLst>
                <a:ext uri="{FF2B5EF4-FFF2-40B4-BE49-F238E27FC236}">
                  <a16:creationId xmlns:a16="http://schemas.microsoft.com/office/drawing/2014/main" id="{98A4B744-1D61-49D4-AEC7-0C8E7390C322}"/>
                </a:ext>
              </a:extLst>
            </p:cNvPr>
            <p:cNvCxnSpPr>
              <a:stCxn id="109" idx="2"/>
              <a:endCxn id="118" idx="0"/>
            </p:cNvCxnSpPr>
            <p:nvPr/>
          </p:nvCxnSpPr>
          <p:spPr>
            <a:xfrm>
              <a:off x="7936676" y="5228540"/>
              <a:ext cx="0" cy="233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367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</TotalTime>
  <Words>1540</Words>
  <Application>Microsoft Office PowerPoint</Application>
  <PresentationFormat>Panorámica</PresentationFormat>
  <Paragraphs>378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Barlow Semi Condensed</vt:lpstr>
      <vt:lpstr>Calibri</vt:lpstr>
      <vt:lpstr>Calibri Light</vt:lpstr>
      <vt:lpstr>Cambria Math</vt:lpstr>
      <vt:lpstr>Montserrat</vt:lpstr>
      <vt:lpstr>Montserrat Light</vt:lpstr>
      <vt:lpstr>Montserrat Medium</vt:lpstr>
      <vt:lpstr>Montserrat SemiBold</vt:lpstr>
      <vt:lpstr>Saira ExtraCondensed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QUALUS</dc:title>
  <dc:creator>Stefano Denegri</dc:creator>
  <cp:lastModifiedBy>Stefano Denegri</cp:lastModifiedBy>
  <cp:revision>142</cp:revision>
  <dcterms:created xsi:type="dcterms:W3CDTF">2019-12-12T20:34:11Z</dcterms:created>
  <dcterms:modified xsi:type="dcterms:W3CDTF">2020-06-12T21:48:03Z</dcterms:modified>
</cp:coreProperties>
</file>